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8"/>
  </p:notesMasterIdLst>
  <p:handoutMasterIdLst>
    <p:handoutMasterId r:id="rId29"/>
  </p:handoutMasterIdLst>
  <p:sldIdLst>
    <p:sldId id="363" r:id="rId2"/>
    <p:sldId id="561" r:id="rId3"/>
    <p:sldId id="560" r:id="rId4"/>
    <p:sldId id="608" r:id="rId5"/>
    <p:sldId id="585" r:id="rId6"/>
    <p:sldId id="586" r:id="rId7"/>
    <p:sldId id="587" r:id="rId8"/>
    <p:sldId id="588" r:id="rId9"/>
    <p:sldId id="590" r:id="rId10"/>
    <p:sldId id="591" r:id="rId11"/>
    <p:sldId id="592" r:id="rId12"/>
    <p:sldId id="593" r:id="rId13"/>
    <p:sldId id="609" r:id="rId14"/>
    <p:sldId id="594" r:id="rId15"/>
    <p:sldId id="595" r:id="rId16"/>
    <p:sldId id="597" r:id="rId17"/>
    <p:sldId id="603" r:id="rId18"/>
    <p:sldId id="604" r:id="rId19"/>
    <p:sldId id="605" r:id="rId20"/>
    <p:sldId id="606" r:id="rId21"/>
    <p:sldId id="610" r:id="rId22"/>
    <p:sldId id="611" r:id="rId23"/>
    <p:sldId id="612" r:id="rId24"/>
    <p:sldId id="607" r:id="rId25"/>
    <p:sldId id="613" r:id="rId26"/>
    <p:sldId id="558" r:id="rId27"/>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A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ลักษณะสีปานกลาง 2 - เน้น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ลักษณะสีปานกลาง 2 - เน้น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ลักษณะสีปานกลาง 2 - เน้น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ลักษณะสีปานกลาง 4 - เน้น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94" d="100"/>
          <a:sy n="94" d="100"/>
        </p:scale>
        <p:origin x="-696"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2886" y="-7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110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3077951" cy="511096"/>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4022937" y="0"/>
            <a:ext cx="3077951" cy="511096"/>
          </a:xfrm>
          <a:prstGeom prst="rect">
            <a:avLst/>
          </a:prstGeom>
        </p:spPr>
        <p:txBody>
          <a:bodyPr vert="horz" lIns="91440" tIns="45720" rIns="91440" bIns="45720" rtlCol="0"/>
          <a:lstStyle>
            <a:lvl1pPr algn="r">
              <a:defRPr sz="1200"/>
            </a:lvl1pPr>
          </a:lstStyle>
          <a:p>
            <a:fld id="{A459F19B-7E90-45A0-9E12-119E844F50C0}" type="datetimeFigureOut">
              <a:rPr lang="th-TH" smtClean="0"/>
              <a:pPr/>
              <a:t>01/04/58</a:t>
            </a:fld>
            <a:endParaRPr lang="th-TH"/>
          </a:p>
        </p:txBody>
      </p:sp>
      <p:sp>
        <p:nvSpPr>
          <p:cNvPr id="4" name="ตัวแทนรูปบนภาพนิ่ง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709931" y="4860171"/>
            <a:ext cx="5682615" cy="4604623"/>
          </a:xfrm>
          <a:prstGeom prst="rect">
            <a:avLst/>
          </a:prstGeom>
        </p:spPr>
        <p:txBody>
          <a:bodyPr vert="horz" lIns="91440" tIns="45720" rIns="91440" bIns="45720" rtlCol="0"/>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แทนท้ายกระดาษ 5"/>
          <p:cNvSpPr>
            <a:spLocks noGrp="1"/>
          </p:cNvSpPr>
          <p:nvPr>
            <p:ph type="ftr" sz="quarter" idx="4"/>
          </p:nvPr>
        </p:nvSpPr>
        <p:spPr>
          <a:xfrm>
            <a:off x="0" y="9720342"/>
            <a:ext cx="3077951" cy="511096"/>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ภาพนิ่ง 6"/>
          <p:cNvSpPr>
            <a:spLocks noGrp="1"/>
          </p:cNvSpPr>
          <p:nvPr>
            <p:ph type="sldNum" sz="quarter" idx="5"/>
          </p:nvPr>
        </p:nvSpPr>
        <p:spPr>
          <a:xfrm>
            <a:off x="4022937" y="9720342"/>
            <a:ext cx="3077951" cy="511096"/>
          </a:xfrm>
          <a:prstGeom prst="rect">
            <a:avLst/>
          </a:prstGeom>
        </p:spPr>
        <p:txBody>
          <a:bodyPr vert="horz" lIns="91440" tIns="45720" rIns="91440" bIns="45720" rtlCol="0" anchor="b"/>
          <a:lstStyle>
            <a:lvl1pPr algn="r">
              <a:defRPr sz="1200"/>
            </a:lvl1pPr>
          </a:lstStyle>
          <a:p>
            <a:fld id="{7A713A34-4FBE-467B-92FB-ACE9848B45A8}" type="slidenum">
              <a:rPr lang="th-TH" smtClean="0"/>
              <a:pPr/>
              <a:t>‹#›</a:t>
            </a:fld>
            <a:endParaRPr lang="th-TH"/>
          </a:p>
        </p:txBody>
      </p:sp>
    </p:spTree>
    <p:extLst>
      <p:ext uri="{BB962C8B-B14F-4D97-AF65-F5344CB8AC3E}">
        <p14:creationId xmlns:p14="http://schemas.microsoft.com/office/powerpoint/2010/main" val="1132093434"/>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a:lstStyle/>
          <a:p>
            <a:fld id="{7A713A34-4FBE-467B-92FB-ACE9848B45A8}" type="slidenum">
              <a:rPr lang="th-TH" smtClean="0"/>
              <a:pPr/>
              <a:t>1</a:t>
            </a:fld>
            <a:endParaRPr lang="th-TH"/>
          </a:p>
        </p:txBody>
      </p:sp>
    </p:spTree>
    <p:extLst>
      <p:ext uri="{BB962C8B-B14F-4D97-AF65-F5344CB8AC3E}">
        <p14:creationId xmlns:p14="http://schemas.microsoft.com/office/powerpoint/2010/main" val="1364405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7A713A34-4FBE-467B-92FB-ACE9848B45A8}" type="slidenum">
              <a:rPr lang="th-TH" smtClean="0"/>
              <a:pPr/>
              <a:t>2</a:t>
            </a:fld>
            <a:endParaRPr lang="th-TH"/>
          </a:p>
        </p:txBody>
      </p:sp>
    </p:spTree>
    <p:extLst>
      <p:ext uri="{BB962C8B-B14F-4D97-AF65-F5344CB8AC3E}">
        <p14:creationId xmlns:p14="http://schemas.microsoft.com/office/powerpoint/2010/main" val="1290531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7A713A34-4FBE-467B-92FB-ACE9848B45A8}" type="slidenum">
              <a:rPr lang="th-TH" smtClean="0"/>
              <a:pPr/>
              <a:t>26</a:t>
            </a:fld>
            <a:endParaRPr lang="th-TH"/>
          </a:p>
        </p:txBody>
      </p:sp>
    </p:spTree>
    <p:extLst>
      <p:ext uri="{BB962C8B-B14F-4D97-AF65-F5344CB8AC3E}">
        <p14:creationId xmlns:p14="http://schemas.microsoft.com/office/powerpoint/2010/main" val="1388243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E004D9-875F-4C2D-ADF0-BDAF302573AD}" type="datetime1">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7675-577B-4908-8B88-90CEE188B4E5}" type="slidenum">
              <a:rPr lang="en-US" smtClean="0"/>
              <a:pPr/>
              <a:t>‹#›</a:t>
            </a:fld>
            <a:endParaRPr lang="en-US"/>
          </a:p>
        </p:txBody>
      </p:sp>
    </p:spTree>
    <p:extLst>
      <p:ext uri="{BB962C8B-B14F-4D97-AF65-F5344CB8AC3E}">
        <p14:creationId xmlns:p14="http://schemas.microsoft.com/office/powerpoint/2010/main" val="3279367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0917DE-8B65-40E0-8CA3-1833F6687D0A}" type="datetime1">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7675-577B-4908-8B88-90CEE188B4E5}" type="slidenum">
              <a:rPr lang="en-US" smtClean="0"/>
              <a:pPr/>
              <a:t>‹#›</a:t>
            </a:fld>
            <a:endParaRPr lang="en-US"/>
          </a:p>
        </p:txBody>
      </p:sp>
    </p:spTree>
    <p:extLst>
      <p:ext uri="{BB962C8B-B14F-4D97-AF65-F5344CB8AC3E}">
        <p14:creationId xmlns:p14="http://schemas.microsoft.com/office/powerpoint/2010/main" val="312489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66C9D-0D77-4B94-A01A-6F6962E6EA28}" type="datetime1">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7675-577B-4908-8B88-90CEE188B4E5}" type="slidenum">
              <a:rPr lang="en-US" smtClean="0"/>
              <a:pPr/>
              <a:t>‹#›</a:t>
            </a:fld>
            <a:endParaRPr lang="en-US"/>
          </a:p>
        </p:txBody>
      </p:sp>
    </p:spTree>
    <p:extLst>
      <p:ext uri="{BB962C8B-B14F-4D97-AF65-F5344CB8AC3E}">
        <p14:creationId xmlns:p14="http://schemas.microsoft.com/office/powerpoint/2010/main" val="307674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CD1D1-3BF4-455C-8529-204A35E4DF59}" type="datetime1">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7675-577B-4908-8B88-90CEE188B4E5}" type="slidenum">
              <a:rPr lang="en-US" smtClean="0"/>
              <a:pPr/>
              <a:t>‹#›</a:t>
            </a:fld>
            <a:endParaRPr lang="en-US"/>
          </a:p>
        </p:txBody>
      </p:sp>
    </p:spTree>
    <p:extLst>
      <p:ext uri="{BB962C8B-B14F-4D97-AF65-F5344CB8AC3E}">
        <p14:creationId xmlns:p14="http://schemas.microsoft.com/office/powerpoint/2010/main" val="32740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6AF014-D13F-434C-A4F0-B366AD86324A}" type="datetime1">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7675-577B-4908-8B88-90CEE188B4E5}" type="slidenum">
              <a:rPr lang="en-US" smtClean="0"/>
              <a:pPr/>
              <a:t>‹#›</a:t>
            </a:fld>
            <a:endParaRPr lang="en-US"/>
          </a:p>
        </p:txBody>
      </p:sp>
    </p:spTree>
    <p:extLst>
      <p:ext uri="{BB962C8B-B14F-4D97-AF65-F5344CB8AC3E}">
        <p14:creationId xmlns:p14="http://schemas.microsoft.com/office/powerpoint/2010/main" val="239086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B70941-2F04-4BF7-B393-64DEFDE67678}" type="datetime1">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F7675-577B-4908-8B88-90CEE188B4E5}" type="slidenum">
              <a:rPr lang="en-US" smtClean="0"/>
              <a:pPr/>
              <a:t>‹#›</a:t>
            </a:fld>
            <a:endParaRPr lang="en-US"/>
          </a:p>
        </p:txBody>
      </p:sp>
    </p:spTree>
    <p:extLst>
      <p:ext uri="{BB962C8B-B14F-4D97-AF65-F5344CB8AC3E}">
        <p14:creationId xmlns:p14="http://schemas.microsoft.com/office/powerpoint/2010/main" val="117335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8FE4AF-B790-4CC1-A530-4A5B8BFA4351}" type="datetime1">
              <a:rPr lang="en-US" smtClean="0"/>
              <a:t>4/1/2015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AF7675-577B-4908-8B88-90CEE188B4E5}" type="slidenum">
              <a:rPr lang="en-US" smtClean="0"/>
              <a:pPr/>
              <a:t>‹#›</a:t>
            </a:fld>
            <a:endParaRPr lang="en-US"/>
          </a:p>
        </p:txBody>
      </p:sp>
    </p:spTree>
    <p:extLst>
      <p:ext uri="{BB962C8B-B14F-4D97-AF65-F5344CB8AC3E}">
        <p14:creationId xmlns:p14="http://schemas.microsoft.com/office/powerpoint/2010/main" val="1773005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9940D-B0DE-41A2-AD94-7E9B10FF3957}" type="datetime1">
              <a:rPr lang="en-US" smtClean="0"/>
              <a:t>4/1/2015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AF7675-577B-4908-8B88-90CEE188B4E5}" type="slidenum">
              <a:rPr lang="en-US" smtClean="0"/>
              <a:pPr/>
              <a:t>‹#›</a:t>
            </a:fld>
            <a:endParaRPr lang="en-US"/>
          </a:p>
        </p:txBody>
      </p:sp>
    </p:spTree>
    <p:extLst>
      <p:ext uri="{BB962C8B-B14F-4D97-AF65-F5344CB8AC3E}">
        <p14:creationId xmlns:p14="http://schemas.microsoft.com/office/powerpoint/2010/main" val="62834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A1294-11EE-436A-818A-620CF87835B3}" type="datetime1">
              <a:rPr lang="en-US" smtClean="0"/>
              <a:t>4/1/2015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AF7675-577B-4908-8B88-90CEE188B4E5}" type="slidenum">
              <a:rPr lang="en-US" smtClean="0"/>
              <a:pPr/>
              <a:t>‹#›</a:t>
            </a:fld>
            <a:endParaRPr lang="en-US"/>
          </a:p>
        </p:txBody>
      </p:sp>
      <p:pic>
        <p:nvPicPr>
          <p:cNvPr id="2050" name="Picture 2" descr="http://www.tradelogistics.go.th/images/webpage/120423160014_tri.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39" y="-2"/>
            <a:ext cx="648072" cy="70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0193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8FD1B-219D-416A-A834-3489426A6274}" type="datetime1">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F7675-577B-4908-8B88-90CEE188B4E5}" type="slidenum">
              <a:rPr lang="en-US" smtClean="0"/>
              <a:pPr/>
              <a:t>‹#›</a:t>
            </a:fld>
            <a:endParaRPr lang="en-US"/>
          </a:p>
        </p:txBody>
      </p:sp>
    </p:spTree>
    <p:extLst>
      <p:ext uri="{BB962C8B-B14F-4D97-AF65-F5344CB8AC3E}">
        <p14:creationId xmlns:p14="http://schemas.microsoft.com/office/powerpoint/2010/main" val="10449357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356E4-3D4F-4D01-8CAC-A0584666D7EF}" type="datetime1">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F7675-577B-4908-8B88-90CEE188B4E5}" type="slidenum">
              <a:rPr lang="en-US" smtClean="0"/>
              <a:pPr/>
              <a:t>‹#›</a:t>
            </a:fld>
            <a:endParaRPr lang="en-US"/>
          </a:p>
        </p:txBody>
      </p:sp>
    </p:spTree>
    <p:extLst>
      <p:ext uri="{BB962C8B-B14F-4D97-AF65-F5344CB8AC3E}">
        <p14:creationId xmlns:p14="http://schemas.microsoft.com/office/powerpoint/2010/main" val="161253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12E6B-EBE0-478E-8731-F0C0D11009D5}" type="datetime1">
              <a:rPr lang="en-US" smtClean="0"/>
              <a:t>4/1/2015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F7675-577B-4908-8B88-90CEE188B4E5}" type="slidenum">
              <a:rPr lang="en-US" smtClean="0"/>
              <a:pPr/>
              <a:t>‹#›</a:t>
            </a:fld>
            <a:endParaRPr lang="en-US"/>
          </a:p>
        </p:txBody>
      </p:sp>
    </p:spTree>
    <p:extLst>
      <p:ext uri="{BB962C8B-B14F-4D97-AF65-F5344CB8AC3E}">
        <p14:creationId xmlns:p14="http://schemas.microsoft.com/office/powerpoint/2010/main" val="37039326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h-TH"/>
          </a:p>
        </p:txBody>
      </p:sp>
      <p:sp>
        <p:nvSpPr>
          <p:cNvPr id="18" name="Rectangle 1"/>
          <p:cNvSpPr>
            <a:spLocks noChangeArrowheads="1"/>
          </p:cNvSpPr>
          <p:nvPr/>
        </p:nvSpPr>
        <p:spPr bwMode="auto">
          <a:xfrm>
            <a:off x="-1000164" y="1"/>
            <a:ext cx="907262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atinLnBrk="1"/>
            <a:r>
              <a:rPr lang="en-US" b="1" dirty="0" smtClean="0">
                <a:latin typeface="Browallia New" pitchFamily="34" charset="-34"/>
                <a:cs typeface="Browallia New" pitchFamily="34" charset="-34"/>
              </a:rPr>
              <a:t> </a:t>
            </a:r>
            <a:endParaRPr lang="en-US" dirty="0">
              <a:latin typeface="Browallia New" pitchFamily="34" charset="-34"/>
              <a:cs typeface="Browallia New" pitchFamily="34" charset="-34"/>
            </a:endParaRPr>
          </a:p>
        </p:txBody>
      </p:sp>
      <p:sp>
        <p:nvSpPr>
          <p:cNvPr id="2" name="Rounded Rectangle 1"/>
          <p:cNvSpPr/>
          <p:nvPr/>
        </p:nvSpPr>
        <p:spPr>
          <a:xfrm>
            <a:off x="107504" y="723558"/>
            <a:ext cx="8856984" cy="11161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1"/>
            <a:r>
              <a:rPr lang="en-US" sz="3600" b="1" dirty="0">
                <a:solidFill>
                  <a:prstClr val="black"/>
                </a:solidFill>
                <a:latin typeface="Browallia New" pitchFamily="34" charset="-34"/>
                <a:cs typeface="Browallia New" pitchFamily="34" charset="-34"/>
              </a:rPr>
              <a:t>SITUATION REVIEW OF GOODS TRANSPORTATION ON </a:t>
            </a:r>
            <a:endParaRPr lang="en-US" sz="3600" b="1" dirty="0" smtClean="0">
              <a:solidFill>
                <a:prstClr val="black"/>
              </a:solidFill>
              <a:latin typeface="Browallia New" pitchFamily="34" charset="-34"/>
              <a:cs typeface="Browallia New" pitchFamily="34" charset="-34"/>
            </a:endParaRPr>
          </a:p>
          <a:p>
            <a:pPr lvl="0" algn="ctr" latinLnBrk="1"/>
            <a:r>
              <a:rPr lang="en-US" sz="3600" b="1" dirty="0" smtClean="0">
                <a:solidFill>
                  <a:prstClr val="black"/>
                </a:solidFill>
                <a:latin typeface="Browallia New" pitchFamily="34" charset="-34"/>
                <a:cs typeface="Browallia New" pitchFamily="34" charset="-34"/>
              </a:rPr>
              <a:t>LANCANG-MEKONG </a:t>
            </a:r>
            <a:r>
              <a:rPr lang="en-US" sz="3600" b="1" dirty="0">
                <a:solidFill>
                  <a:prstClr val="black"/>
                </a:solidFill>
                <a:latin typeface="Browallia New" pitchFamily="34" charset="-34"/>
                <a:cs typeface="Browallia New" pitchFamily="34" charset="-34"/>
              </a:rPr>
              <a:t>RIVER AFTER R3A COMPLETION</a:t>
            </a:r>
            <a:endParaRPr lang="en-US" sz="2400" dirty="0">
              <a:solidFill>
                <a:prstClr val="black"/>
              </a:solidFill>
              <a:latin typeface="Browallia New" pitchFamily="34" charset="-34"/>
              <a:cs typeface="Browallia New" pitchFamily="34" charset="-34"/>
            </a:endParaRPr>
          </a:p>
        </p:txBody>
      </p:sp>
      <p:sp>
        <p:nvSpPr>
          <p:cNvPr id="13" name="Rounded Rectangle 12"/>
          <p:cNvSpPr/>
          <p:nvPr/>
        </p:nvSpPr>
        <p:spPr>
          <a:xfrm>
            <a:off x="1331640" y="5733256"/>
            <a:ext cx="6624736" cy="7200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350" algn="ctr" fontAlgn="base">
              <a:spcBef>
                <a:spcPct val="0"/>
              </a:spcBef>
              <a:spcAft>
                <a:spcPct val="0"/>
              </a:spcAft>
            </a:pPr>
            <a:r>
              <a:rPr lang="en-US" sz="2800" b="1" dirty="0" err="1" smtClean="0">
                <a:solidFill>
                  <a:schemeClr val="tx1"/>
                </a:solidFill>
                <a:latin typeface="Browallia New" pitchFamily="34" charset="-34"/>
                <a:cs typeface="Browallia New" pitchFamily="34" charset="-34"/>
              </a:rPr>
              <a:t>Sunanta</a:t>
            </a:r>
            <a:r>
              <a:rPr lang="en-US" sz="2800" b="1" dirty="0" smtClean="0">
                <a:solidFill>
                  <a:schemeClr val="tx1"/>
                </a:solidFill>
                <a:latin typeface="Browallia New" pitchFamily="34" charset="-34"/>
                <a:cs typeface="Browallia New" pitchFamily="34" charset="-34"/>
              </a:rPr>
              <a:t> </a:t>
            </a:r>
            <a:r>
              <a:rPr lang="en-US" sz="2800" b="1" dirty="0" err="1" smtClean="0">
                <a:solidFill>
                  <a:schemeClr val="tx1"/>
                </a:solidFill>
                <a:latin typeface="Browallia New" pitchFamily="34" charset="-34"/>
                <a:cs typeface="Browallia New" pitchFamily="34" charset="-34"/>
              </a:rPr>
              <a:t>Charoenpanyaying</a:t>
            </a:r>
            <a:r>
              <a:rPr lang="en-US" sz="2800" b="1" dirty="0" smtClean="0">
                <a:solidFill>
                  <a:schemeClr val="tx1"/>
                </a:solidFill>
                <a:latin typeface="Browallia New" pitchFamily="34" charset="-34"/>
                <a:cs typeface="Browallia New" pitchFamily="34" charset="-34"/>
              </a:rPr>
              <a:t>, </a:t>
            </a:r>
            <a:r>
              <a:rPr lang="en-US" sz="2800" b="1" dirty="0" err="1" smtClean="0">
                <a:solidFill>
                  <a:schemeClr val="tx1"/>
                </a:solidFill>
                <a:latin typeface="Browallia New" pitchFamily="34" charset="-34"/>
                <a:cs typeface="Browallia New" pitchFamily="34" charset="-34"/>
              </a:rPr>
              <a:t>Jittichai</a:t>
            </a:r>
            <a:r>
              <a:rPr lang="en-US" sz="2800" b="1" dirty="0" smtClean="0">
                <a:solidFill>
                  <a:schemeClr val="tx1"/>
                </a:solidFill>
                <a:latin typeface="Browallia New" pitchFamily="34" charset="-34"/>
                <a:cs typeface="Browallia New" pitchFamily="34" charset="-34"/>
              </a:rPr>
              <a:t> </a:t>
            </a:r>
            <a:r>
              <a:rPr lang="en-US" sz="2800" b="1" dirty="0" err="1" smtClean="0">
                <a:solidFill>
                  <a:schemeClr val="tx1"/>
                </a:solidFill>
                <a:latin typeface="Browallia New" pitchFamily="34" charset="-34"/>
                <a:cs typeface="Browallia New" pitchFamily="34" charset="-34"/>
              </a:rPr>
              <a:t>Rudjanakanoknad</a:t>
            </a:r>
            <a:endParaRPr lang="th-TH" sz="2800" b="1" dirty="0">
              <a:solidFill>
                <a:schemeClr val="tx1"/>
              </a:solidFill>
              <a:latin typeface="Browallia New" pitchFamily="34" charset="-34"/>
              <a:cs typeface="Browallia New" pitchFamily="34" charset="-34"/>
            </a:endParaRPr>
          </a:p>
          <a:p>
            <a:pPr lvl="0" indent="6350" algn="ctr" fontAlgn="base">
              <a:spcBef>
                <a:spcPct val="0"/>
              </a:spcBef>
              <a:spcAft>
                <a:spcPct val="0"/>
              </a:spcAft>
            </a:pPr>
            <a:r>
              <a:rPr lang="en-US" sz="2400" dirty="0">
                <a:solidFill>
                  <a:schemeClr val="tx1"/>
                </a:solidFill>
                <a:latin typeface="Browallia New" pitchFamily="34" charset="-34"/>
                <a:cs typeface="Browallia New" pitchFamily="34" charset="-34"/>
              </a:rPr>
              <a:t>Transportation </a:t>
            </a:r>
            <a:r>
              <a:rPr lang="en-US" sz="2400" dirty="0" smtClean="0">
                <a:solidFill>
                  <a:schemeClr val="tx1"/>
                </a:solidFill>
                <a:latin typeface="Browallia New" pitchFamily="34" charset="-34"/>
                <a:cs typeface="Browallia New" pitchFamily="34" charset="-34"/>
              </a:rPr>
              <a:t>Institute, Chulalongkorn University</a:t>
            </a:r>
            <a:endParaRPr lang="th-TH" sz="2400" dirty="0">
              <a:solidFill>
                <a:schemeClr val="tx1"/>
              </a:solidFill>
              <a:latin typeface="Browallia New" pitchFamily="34" charset="-34"/>
              <a:cs typeface="Browallia New" pitchFamily="34" charset="-34"/>
            </a:endParaRPr>
          </a:p>
        </p:txBody>
      </p:sp>
      <p:pic>
        <p:nvPicPr>
          <p:cNvPr id="1028" name="Picture 4" descr="http://www.dbr.nu/data/pubs/thesis/figs/map1.jpg"/>
          <p:cNvPicPr>
            <a:picLocks noChangeAspect="1" noChangeArrowheads="1"/>
          </p:cNvPicPr>
          <p:nvPr/>
        </p:nvPicPr>
        <p:blipFill rotWithShape="1">
          <a:blip r:embed="rId3">
            <a:extLst>
              <a:ext uri="{28A0092B-C50C-407E-A947-70E740481C1C}">
                <a14:useLocalDpi xmlns:a14="http://schemas.microsoft.com/office/drawing/2010/main" val="0"/>
              </a:ext>
            </a:extLst>
          </a:blip>
          <a:srcRect l="5794" t="4779" r="11527" b="11323"/>
          <a:stretch/>
        </p:blipFill>
        <p:spPr bwMode="auto">
          <a:xfrm>
            <a:off x="467544" y="2035716"/>
            <a:ext cx="3600400" cy="34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D:\Pictures\2013\ChiangRaiBorders\IMG_68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2036031"/>
            <a:ext cx="4559580" cy="34196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BAF7675-577B-4908-8B88-90CEE188B4E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AF7675-577B-4908-8B88-90CEE188B4E5}" type="slidenum">
              <a:rPr lang="en-US" smtClean="0"/>
              <a:pPr/>
              <a:t>10</a:t>
            </a:fld>
            <a:endParaRPr lang="en-US"/>
          </a:p>
        </p:txBody>
      </p:sp>
      <p:sp>
        <p:nvSpPr>
          <p:cNvPr id="3" name="Rectangle 2"/>
          <p:cNvSpPr/>
          <p:nvPr/>
        </p:nvSpPr>
        <p:spPr>
          <a:xfrm>
            <a:off x="179512" y="1556792"/>
            <a:ext cx="3888432" cy="5016758"/>
          </a:xfrm>
          <a:prstGeom prst="rect">
            <a:avLst/>
          </a:prstGeom>
        </p:spPr>
        <p:txBody>
          <a:bodyPr wrap="square">
            <a:spAutoFit/>
          </a:bodyPr>
          <a:lstStyle/>
          <a:p>
            <a:pPr indent="265113" eaLnBrk="0" fontAlgn="base" hangingPunct="0">
              <a:spcBef>
                <a:spcPct val="0"/>
              </a:spcBef>
              <a:spcAft>
                <a:spcPct val="0"/>
              </a:spcAft>
              <a:buFont typeface="Arial" pitchFamily="34" charset="0"/>
              <a:buChar char="•"/>
            </a:pPr>
            <a:r>
              <a:rPr lang="en-US" sz="2800" b="1" dirty="0" err="1" smtClean="0">
                <a:latin typeface="Browallia New" pitchFamily="34" charset="-34"/>
                <a:cs typeface="Browallia New" pitchFamily="34" charset="-34"/>
              </a:rPr>
              <a:t>Guanlei</a:t>
            </a:r>
            <a:r>
              <a:rPr lang="en-US" sz="2800" b="1" dirty="0" smtClean="0">
                <a:latin typeface="Browallia New" pitchFamily="34" charset="-34"/>
                <a:cs typeface="Browallia New" pitchFamily="34" charset="-34"/>
              </a:rPr>
              <a:t> Port, Yunnan, PRC</a:t>
            </a:r>
          </a:p>
          <a:p>
            <a:pPr marL="457200" indent="-457200" eaLnBrk="0" fontAlgn="base" hangingPunct="0">
              <a:spcBef>
                <a:spcPct val="0"/>
              </a:spcBef>
              <a:spcAft>
                <a:spcPct val="0"/>
              </a:spcAft>
              <a:buFont typeface="Wingdings" pitchFamily="2" charset="2"/>
              <a:buChar char="Ø"/>
            </a:pPr>
            <a:r>
              <a:rPr lang="en-US" sz="2400" dirty="0">
                <a:latin typeface="Browallia New" pitchFamily="34" charset="-34"/>
                <a:cs typeface="Browallia New" pitchFamily="34" charset="-34"/>
              </a:rPr>
              <a:t>can serve two 100-DWT vessels and serve passenger </a:t>
            </a:r>
            <a:r>
              <a:rPr lang="en-US" sz="2400" dirty="0" smtClean="0">
                <a:latin typeface="Browallia New" pitchFamily="34" charset="-34"/>
                <a:cs typeface="Browallia New" pitchFamily="34" charset="-34"/>
              </a:rPr>
              <a:t>cruise</a:t>
            </a:r>
          </a:p>
          <a:p>
            <a:pPr marL="457200" indent="-4572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A port city &amp; container port is being built near </a:t>
            </a:r>
            <a:r>
              <a:rPr lang="en-US" sz="2400" dirty="0" err="1" smtClean="0">
                <a:latin typeface="Browallia New" pitchFamily="34" charset="-34"/>
                <a:cs typeface="Browallia New" pitchFamily="34" charset="-34"/>
              </a:rPr>
              <a:t>Guanlei</a:t>
            </a:r>
            <a:r>
              <a:rPr lang="en-US" sz="2400" dirty="0" smtClean="0">
                <a:latin typeface="Browallia New" pitchFamily="34" charset="-34"/>
                <a:cs typeface="Browallia New" pitchFamily="34" charset="-34"/>
              </a:rPr>
              <a:t> Port </a:t>
            </a:r>
          </a:p>
          <a:p>
            <a:pPr marL="457200" indent="-457200" eaLnBrk="0" fontAlgn="base" hangingPunct="0">
              <a:spcBef>
                <a:spcPct val="0"/>
              </a:spcBef>
              <a:spcAft>
                <a:spcPct val="0"/>
              </a:spcAft>
              <a:buFont typeface="Wingdings" pitchFamily="2" charset="2"/>
              <a:buChar char="Ø"/>
            </a:pPr>
            <a:endParaRPr lang="en-US" sz="2400" dirty="0" smtClean="0">
              <a:latin typeface="Browallia New" pitchFamily="34" charset="-34"/>
              <a:cs typeface="Browallia New" pitchFamily="34" charset="-34"/>
            </a:endParaRPr>
          </a:p>
          <a:p>
            <a:pPr marL="457200" indent="-457200" eaLnBrk="0" fontAlgn="base" hangingPunct="0">
              <a:spcBef>
                <a:spcPct val="0"/>
              </a:spcBef>
              <a:spcAft>
                <a:spcPct val="0"/>
              </a:spcAft>
              <a:buFont typeface="Wingdings" pitchFamily="2" charset="2"/>
              <a:buChar char="Ø"/>
            </a:pPr>
            <a:endParaRPr lang="en-US" sz="2400" dirty="0" smtClean="0">
              <a:latin typeface="Browallia New" pitchFamily="34" charset="-34"/>
              <a:cs typeface="Browallia New" pitchFamily="34" charset="-34"/>
            </a:endParaRPr>
          </a:p>
          <a:p>
            <a:pPr marL="342900" indent="-342900" eaLnBrk="0" fontAlgn="base" hangingPunct="0">
              <a:spcBef>
                <a:spcPct val="0"/>
              </a:spcBef>
              <a:spcAft>
                <a:spcPct val="0"/>
              </a:spcAft>
              <a:buFont typeface="Arial" pitchFamily="34" charset="0"/>
              <a:buChar char="•"/>
            </a:pPr>
            <a:r>
              <a:rPr lang="en-US" sz="2800" b="1" dirty="0" smtClean="0">
                <a:latin typeface="Browallia New" pitchFamily="34" charset="-34"/>
                <a:cs typeface="Browallia New" pitchFamily="34" charset="-34"/>
              </a:rPr>
              <a:t>Wan </a:t>
            </a:r>
            <a:r>
              <a:rPr lang="en-US" sz="2800" b="1" dirty="0">
                <a:latin typeface="Browallia New" pitchFamily="34" charset="-34"/>
                <a:cs typeface="Browallia New" pitchFamily="34" charset="-34"/>
              </a:rPr>
              <a:t>Pong </a:t>
            </a:r>
            <a:r>
              <a:rPr lang="en-US" sz="2800" b="1" dirty="0" smtClean="0">
                <a:latin typeface="Browallia New" pitchFamily="34" charset="-34"/>
                <a:cs typeface="Browallia New" pitchFamily="34" charset="-34"/>
              </a:rPr>
              <a:t>Port, Myanmar</a:t>
            </a:r>
          </a:p>
          <a:p>
            <a:pPr marL="342900" indent="-3429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Main </a:t>
            </a:r>
            <a:r>
              <a:rPr lang="en-US" sz="2400" dirty="0">
                <a:latin typeface="Browallia New" pitchFamily="34" charset="-34"/>
                <a:cs typeface="Browallia New" pitchFamily="34" charset="-34"/>
              </a:rPr>
              <a:t>connection between Myanmar and Yunnan on Mekong </a:t>
            </a:r>
            <a:r>
              <a:rPr lang="en-US" sz="2400" dirty="0" smtClean="0">
                <a:latin typeface="Browallia New" pitchFamily="34" charset="-34"/>
                <a:cs typeface="Browallia New" pitchFamily="34" charset="-34"/>
              </a:rPr>
              <a:t>River</a:t>
            </a:r>
          </a:p>
          <a:p>
            <a:pPr marL="342900" indent="-3429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Controlled by Shan minority group</a:t>
            </a:r>
          </a:p>
          <a:p>
            <a:pPr marL="342900" indent="-342900" eaLnBrk="0" fontAlgn="base" hangingPunct="0">
              <a:spcBef>
                <a:spcPct val="0"/>
              </a:spcBef>
              <a:spcAft>
                <a:spcPct val="0"/>
              </a:spcAft>
              <a:buFont typeface="Wingdings" pitchFamily="2" charset="2"/>
              <a:buChar char="Ø"/>
            </a:pPr>
            <a:r>
              <a:rPr lang="en-US" sz="2400" dirty="0">
                <a:latin typeface="Browallia New" pitchFamily="34" charset="-34"/>
                <a:cs typeface="Browallia New" pitchFamily="34" charset="-34"/>
              </a:rPr>
              <a:t>Pirate attacks and freight vandalism were </a:t>
            </a:r>
            <a:r>
              <a:rPr lang="en-US" sz="2400" dirty="0" smtClean="0">
                <a:latin typeface="Browallia New" pitchFamily="34" charset="-34"/>
                <a:cs typeface="Browallia New" pitchFamily="34" charset="-34"/>
              </a:rPr>
              <a:t>occasionally found around here </a:t>
            </a:r>
          </a:p>
        </p:txBody>
      </p:sp>
      <p:sp>
        <p:nvSpPr>
          <p:cNvPr id="4"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Overview of Transportation on Mekong River</a:t>
            </a:r>
          </a:p>
          <a:p>
            <a:pPr lvl="0" indent="6350" algn="ctr" fontAlgn="base">
              <a:spcBef>
                <a:spcPct val="0"/>
              </a:spcBef>
              <a:spcAft>
                <a:spcPct val="0"/>
              </a:spcAft>
            </a:pPr>
            <a:endParaRPr lang="th-TH" sz="3600" dirty="0" smtClean="0">
              <a:solidFill>
                <a:schemeClr val="tx1"/>
              </a:solidFill>
              <a:latin typeface="Arial" pitchFamily="34" charset="0"/>
              <a:cs typeface="Angsana New" pitchFamily="18" charset="-34"/>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093" y="1412777"/>
            <a:ext cx="3715331" cy="249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953" y="4065171"/>
            <a:ext cx="3715331" cy="262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82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AF7675-577B-4908-8B88-90CEE188B4E5}" type="slidenum">
              <a:rPr lang="en-US" smtClean="0"/>
              <a:pPr/>
              <a:t>11</a:t>
            </a:fld>
            <a:endParaRPr lang="en-US"/>
          </a:p>
        </p:txBody>
      </p:sp>
      <p:sp>
        <p:nvSpPr>
          <p:cNvPr id="3" name="Rectangle 2"/>
          <p:cNvSpPr/>
          <p:nvPr/>
        </p:nvSpPr>
        <p:spPr>
          <a:xfrm>
            <a:off x="179512" y="1556792"/>
            <a:ext cx="3528392" cy="3477875"/>
          </a:xfrm>
          <a:prstGeom prst="rect">
            <a:avLst/>
          </a:prstGeom>
        </p:spPr>
        <p:txBody>
          <a:bodyPr wrap="square">
            <a:spAutoFit/>
          </a:bodyPr>
          <a:lstStyle/>
          <a:p>
            <a:pPr indent="265113" eaLnBrk="0" fontAlgn="base" hangingPunct="0">
              <a:spcBef>
                <a:spcPct val="0"/>
              </a:spcBef>
              <a:spcAft>
                <a:spcPct val="0"/>
              </a:spcAft>
              <a:buFont typeface="Arial" pitchFamily="34" charset="0"/>
              <a:buChar char="•"/>
            </a:pPr>
            <a:r>
              <a:rPr lang="en-US" sz="2800" b="1" dirty="0" smtClean="0">
                <a:latin typeface="Browallia New" pitchFamily="34" charset="-34"/>
                <a:cs typeface="Browallia New" pitchFamily="34" charset="-34"/>
              </a:rPr>
              <a:t>Chiang </a:t>
            </a:r>
            <a:r>
              <a:rPr lang="en-US" sz="2800" b="1" dirty="0" err="1" smtClean="0">
                <a:latin typeface="Browallia New" pitchFamily="34" charset="-34"/>
                <a:cs typeface="Browallia New" pitchFamily="34" charset="-34"/>
              </a:rPr>
              <a:t>Saen</a:t>
            </a:r>
            <a:r>
              <a:rPr lang="en-US" sz="2800" b="1" dirty="0" smtClean="0">
                <a:latin typeface="Browallia New" pitchFamily="34" charset="-34"/>
                <a:cs typeface="Browallia New" pitchFamily="34" charset="-34"/>
              </a:rPr>
              <a:t> Port, Thailand</a:t>
            </a:r>
          </a:p>
          <a:p>
            <a:pPr marL="457200" indent="-4572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New one was opened in 2012, 10-km south of old port</a:t>
            </a:r>
          </a:p>
          <a:p>
            <a:pPr marL="457200" indent="-457200" eaLnBrk="0" fontAlgn="base" hangingPunct="0">
              <a:spcBef>
                <a:spcPct val="0"/>
              </a:spcBef>
              <a:spcAft>
                <a:spcPct val="0"/>
              </a:spcAft>
              <a:buFont typeface="Wingdings" pitchFamily="2" charset="2"/>
              <a:buChar char="Ø"/>
            </a:pPr>
            <a:r>
              <a:rPr lang="en-US" sz="2400" dirty="0">
                <a:latin typeface="Browallia New" pitchFamily="34" charset="-34"/>
                <a:cs typeface="Browallia New" pitchFamily="34" charset="-34"/>
              </a:rPr>
              <a:t>Berth capacity can accommodate ship less than 200 Gross tonnage, 50 meters in length and 2 meters in </a:t>
            </a:r>
            <a:r>
              <a:rPr lang="en-US" sz="2400" dirty="0" smtClean="0">
                <a:latin typeface="Browallia New" pitchFamily="34" charset="-34"/>
                <a:cs typeface="Browallia New" pitchFamily="34" charset="-34"/>
              </a:rPr>
              <a:t>depth</a:t>
            </a:r>
          </a:p>
          <a:p>
            <a:pPr marL="457200" indent="-457200" eaLnBrk="0" fontAlgn="base" hangingPunct="0">
              <a:spcBef>
                <a:spcPct val="0"/>
              </a:spcBef>
              <a:spcAft>
                <a:spcPct val="0"/>
              </a:spcAft>
              <a:buFont typeface="Wingdings" pitchFamily="2" charset="2"/>
              <a:buChar char="Ø"/>
            </a:pPr>
            <a:r>
              <a:rPr lang="en-US" sz="2400" dirty="0">
                <a:latin typeface="Browallia New" pitchFamily="34" charset="-34"/>
                <a:cs typeface="Browallia New" pitchFamily="34" charset="-34"/>
              </a:rPr>
              <a:t>has one-stop service office for facilitating shippers</a:t>
            </a:r>
            <a:endParaRPr lang="en-US" sz="2400" dirty="0" smtClean="0">
              <a:latin typeface="Browallia New" pitchFamily="34" charset="-34"/>
              <a:cs typeface="Browallia New" pitchFamily="34" charset="-34"/>
            </a:endParaRPr>
          </a:p>
        </p:txBody>
      </p:sp>
      <p:sp>
        <p:nvSpPr>
          <p:cNvPr id="4"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Overview of Transportation on Mekong River</a:t>
            </a:r>
          </a:p>
          <a:p>
            <a:pPr lvl="0" indent="6350" algn="ctr" fontAlgn="base">
              <a:spcBef>
                <a:spcPct val="0"/>
              </a:spcBef>
              <a:spcAft>
                <a:spcPct val="0"/>
              </a:spcAft>
            </a:pPr>
            <a:endParaRPr lang="th-TH" sz="3600" dirty="0" smtClean="0">
              <a:solidFill>
                <a:schemeClr val="tx1"/>
              </a:solidFill>
              <a:latin typeface="Arial" pitchFamily="34" charset="0"/>
              <a:cs typeface="Angsana New" pitchFamily="18" charset="-34"/>
            </a:endParaRPr>
          </a:p>
        </p:txBody>
      </p:sp>
      <p:pic>
        <p:nvPicPr>
          <p:cNvPr id="7" name="Picture 6" descr="http://www.chiangsaenlife.com/forum/attachments/month_1109/110902122160347e97dc9b7e9c.jpg"/>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287888" cy="4392488"/>
          </a:xfrm>
          <a:prstGeom prst="rect">
            <a:avLst/>
          </a:prstGeom>
          <a:noFill/>
          <a:ln>
            <a:noFill/>
          </a:ln>
        </p:spPr>
      </p:pic>
    </p:spTree>
    <p:extLst>
      <p:ext uri="{BB962C8B-B14F-4D97-AF65-F5344CB8AC3E}">
        <p14:creationId xmlns:p14="http://schemas.microsoft.com/office/powerpoint/2010/main" val="419625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AF7675-577B-4908-8B88-90CEE188B4E5}" type="slidenum">
              <a:rPr lang="en-US" smtClean="0"/>
              <a:pPr/>
              <a:t>12</a:t>
            </a:fld>
            <a:endParaRPr lang="en-US"/>
          </a:p>
        </p:txBody>
      </p:sp>
      <p:sp>
        <p:nvSpPr>
          <p:cNvPr id="3" name="Rectangle 2"/>
          <p:cNvSpPr/>
          <p:nvPr/>
        </p:nvSpPr>
        <p:spPr>
          <a:xfrm>
            <a:off x="179512" y="1556792"/>
            <a:ext cx="3888432" cy="954107"/>
          </a:xfrm>
          <a:prstGeom prst="rect">
            <a:avLst/>
          </a:prstGeom>
        </p:spPr>
        <p:txBody>
          <a:bodyPr wrap="square">
            <a:spAutoFit/>
          </a:bodyPr>
          <a:lstStyle/>
          <a:p>
            <a:pPr indent="265113" eaLnBrk="0" fontAlgn="base" hangingPunct="0">
              <a:spcBef>
                <a:spcPct val="0"/>
              </a:spcBef>
              <a:spcAft>
                <a:spcPct val="0"/>
              </a:spcAft>
              <a:buFont typeface="Arial" pitchFamily="34" charset="0"/>
              <a:buChar char="•"/>
            </a:pPr>
            <a:r>
              <a:rPr lang="en-US" sz="2800" b="1" dirty="0" smtClean="0">
                <a:latin typeface="Browallia New" pitchFamily="34" charset="-34"/>
                <a:cs typeface="Browallia New" pitchFamily="34" charset="-34"/>
              </a:rPr>
              <a:t>Distance &amp; Travel Time</a:t>
            </a:r>
          </a:p>
          <a:p>
            <a:pPr marL="457200" indent="-457200" eaLnBrk="0" fontAlgn="base" hangingPunct="0">
              <a:spcBef>
                <a:spcPct val="0"/>
              </a:spcBef>
              <a:spcAft>
                <a:spcPct val="0"/>
              </a:spcAft>
              <a:buFont typeface="Wingdings" pitchFamily="2" charset="2"/>
              <a:buChar char="Ø"/>
            </a:pPr>
            <a:endParaRPr lang="en-US" sz="2800" b="1" dirty="0" smtClean="0">
              <a:latin typeface="Browallia New" pitchFamily="34" charset="-34"/>
              <a:cs typeface="Browallia New" pitchFamily="34" charset="-34"/>
            </a:endParaRPr>
          </a:p>
        </p:txBody>
      </p:sp>
      <p:sp>
        <p:nvSpPr>
          <p:cNvPr id="4"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Existing Transportation Condition</a:t>
            </a:r>
          </a:p>
          <a:p>
            <a:pPr lvl="0" indent="6350" algn="ctr" fontAlgn="base">
              <a:spcBef>
                <a:spcPct val="0"/>
              </a:spcBef>
              <a:spcAft>
                <a:spcPct val="0"/>
              </a:spcAft>
            </a:pPr>
            <a:endParaRPr lang="th-TH" sz="3600" dirty="0" smtClean="0">
              <a:solidFill>
                <a:schemeClr val="tx1"/>
              </a:solidFill>
              <a:latin typeface="Arial" pitchFamily="34" charset="0"/>
              <a:cs typeface="Angsana New" pitchFamily="18" charset="-34"/>
            </a:endParaRPr>
          </a:p>
        </p:txBody>
      </p:sp>
      <p:graphicFrame>
        <p:nvGraphicFramePr>
          <p:cNvPr id="5" name="Table 4"/>
          <p:cNvGraphicFramePr>
            <a:graphicFrameLocks noGrp="1"/>
          </p:cNvGraphicFramePr>
          <p:nvPr>
            <p:extLst>
              <p:ext uri="{D42A27DB-BD31-4B8C-83A1-F6EECF244321}">
                <p14:modId xmlns:p14="http://schemas.microsoft.com/office/powerpoint/2010/main" val="3365100080"/>
              </p:ext>
            </p:extLst>
          </p:nvPr>
        </p:nvGraphicFramePr>
        <p:xfrm>
          <a:off x="143508" y="2132856"/>
          <a:ext cx="8856984" cy="2734056"/>
        </p:xfrm>
        <a:graphic>
          <a:graphicData uri="http://schemas.openxmlformats.org/drawingml/2006/table">
            <a:tbl>
              <a:tblPr firstRow="1" firstCol="1" lastRow="1" lastCol="1" bandRow="1" bandCol="1">
                <a:tableStyleId>{5C22544A-7EE6-4342-B048-85BDC9FD1C3A}</a:tableStyleId>
              </a:tblPr>
              <a:tblGrid>
                <a:gridCol w="1492058"/>
                <a:gridCol w="4556614"/>
                <a:gridCol w="2808312"/>
              </a:tblGrid>
              <a:tr h="0">
                <a:tc>
                  <a:txBody>
                    <a:bodyPr/>
                    <a:lstStyle/>
                    <a:p>
                      <a:pPr algn="ctr">
                        <a:lnSpc>
                          <a:spcPct val="115000"/>
                        </a:lnSpc>
                        <a:spcAft>
                          <a:spcPts val="1000"/>
                        </a:spcAft>
                      </a:pPr>
                      <a:r>
                        <a:rPr lang="en-US" sz="2600" dirty="0">
                          <a:solidFill>
                            <a:schemeClr val="tx1"/>
                          </a:solidFill>
                          <a:effectLst/>
                          <a:latin typeface="BrowalliaUPC" pitchFamily="34" charset="-34"/>
                          <a:cs typeface="BrowalliaUPC" pitchFamily="34" charset="-34"/>
                        </a:rPr>
                        <a:t>Items</a:t>
                      </a:r>
                      <a:endParaRPr lang="en-US" sz="2600" dirty="0">
                        <a:solidFill>
                          <a:schemeClr val="tx1"/>
                        </a:solidFill>
                        <a:effectLst/>
                        <a:latin typeface="BrowalliaUPC" pitchFamily="34" charset="-34"/>
                        <a:ea typeface="Calibri"/>
                        <a:cs typeface="BrowalliaUPC" pitchFamily="34" charset="-34"/>
                      </a:endParaRPr>
                    </a:p>
                  </a:txBody>
                  <a:tcPr marL="68580" marR="68580" marT="0" marB="0">
                    <a:solidFill>
                      <a:schemeClr val="accent3"/>
                    </a:solidFill>
                  </a:tcPr>
                </a:tc>
                <a:tc>
                  <a:txBody>
                    <a:bodyPr/>
                    <a:lstStyle/>
                    <a:p>
                      <a:pPr algn="ctr">
                        <a:lnSpc>
                          <a:spcPct val="115000"/>
                        </a:lnSpc>
                        <a:spcAft>
                          <a:spcPts val="1000"/>
                        </a:spcAft>
                      </a:pPr>
                      <a:r>
                        <a:rPr lang="en-US" sz="2600" dirty="0">
                          <a:solidFill>
                            <a:schemeClr val="tx1"/>
                          </a:solidFill>
                          <a:effectLst/>
                          <a:latin typeface="BrowalliaUPC" pitchFamily="34" charset="-34"/>
                          <a:cs typeface="BrowalliaUPC" pitchFamily="34" charset="-34"/>
                        </a:rPr>
                        <a:t>Origin-Destination</a:t>
                      </a:r>
                      <a:endParaRPr lang="en-US" sz="2600" dirty="0">
                        <a:solidFill>
                          <a:schemeClr val="tx1"/>
                        </a:solidFill>
                        <a:effectLst/>
                        <a:latin typeface="BrowalliaUPC" pitchFamily="34" charset="-34"/>
                        <a:ea typeface="Calibri"/>
                        <a:cs typeface="BrowalliaUPC" pitchFamily="34" charset="-34"/>
                      </a:endParaRPr>
                    </a:p>
                  </a:txBody>
                  <a:tcPr marL="68580" marR="68580" marT="0" marB="0">
                    <a:solidFill>
                      <a:schemeClr val="accent3"/>
                    </a:solidFill>
                  </a:tcPr>
                </a:tc>
                <a:tc>
                  <a:txBody>
                    <a:bodyPr/>
                    <a:lstStyle/>
                    <a:p>
                      <a:pPr algn="ctr">
                        <a:lnSpc>
                          <a:spcPct val="115000"/>
                        </a:lnSpc>
                        <a:spcAft>
                          <a:spcPts val="1000"/>
                        </a:spcAft>
                      </a:pPr>
                      <a:r>
                        <a:rPr lang="en-US" sz="2600">
                          <a:solidFill>
                            <a:schemeClr val="tx1"/>
                          </a:solidFill>
                          <a:effectLst/>
                          <a:latin typeface="BrowalliaUPC" pitchFamily="34" charset="-34"/>
                          <a:cs typeface="BrowalliaUPC" pitchFamily="34" charset="-34"/>
                        </a:rPr>
                        <a:t>Distance/Travel Time</a:t>
                      </a:r>
                      <a:endParaRPr lang="en-US" sz="2600">
                        <a:solidFill>
                          <a:schemeClr val="tx1"/>
                        </a:solidFill>
                        <a:effectLst/>
                        <a:latin typeface="BrowalliaUPC" pitchFamily="34" charset="-34"/>
                        <a:ea typeface="Calibri"/>
                        <a:cs typeface="BrowalliaUPC" pitchFamily="34" charset="-34"/>
                      </a:endParaRPr>
                    </a:p>
                  </a:txBody>
                  <a:tcPr marL="68580" marR="68580" marT="0" marB="0">
                    <a:solidFill>
                      <a:schemeClr val="accent3"/>
                    </a:solidFill>
                  </a:tcPr>
                </a:tc>
              </a:tr>
              <a:tr h="0">
                <a:tc rowSpan="3">
                  <a:txBody>
                    <a:bodyPr/>
                    <a:lstStyle/>
                    <a:p>
                      <a:pPr algn="just">
                        <a:lnSpc>
                          <a:spcPct val="115000"/>
                        </a:lnSpc>
                        <a:spcAft>
                          <a:spcPts val="1000"/>
                        </a:spcAft>
                      </a:pPr>
                      <a:r>
                        <a:rPr lang="en-US" sz="2600" dirty="0">
                          <a:solidFill>
                            <a:schemeClr val="tx1"/>
                          </a:solidFill>
                          <a:effectLst/>
                          <a:latin typeface="BrowalliaUPC" pitchFamily="34" charset="-34"/>
                          <a:cs typeface="BrowalliaUPC" pitchFamily="34" charset="-34"/>
                        </a:rPr>
                        <a:t>1. Distance</a:t>
                      </a:r>
                      <a:endParaRPr lang="en-US" sz="2600" dirty="0">
                        <a:solidFill>
                          <a:schemeClr val="tx1"/>
                        </a:solidFill>
                        <a:effectLst/>
                        <a:latin typeface="BrowalliaUPC" pitchFamily="34" charset="-34"/>
                        <a:ea typeface="Calibri"/>
                        <a:cs typeface="BrowalliaUPC" pitchFamily="34" charset="-34"/>
                      </a:endParaRPr>
                    </a:p>
                  </a:txBody>
                  <a:tcPr marL="68580" marR="68580" marT="0" marB="0">
                    <a:solidFill>
                      <a:schemeClr val="accent3"/>
                    </a:solidFill>
                  </a:tcPr>
                </a:tc>
                <a:tc>
                  <a:txBody>
                    <a:bodyPr/>
                    <a:lstStyle/>
                    <a:p>
                      <a:pPr algn="just">
                        <a:lnSpc>
                          <a:spcPct val="115000"/>
                        </a:lnSpc>
                        <a:spcAft>
                          <a:spcPts val="1000"/>
                        </a:spcAft>
                      </a:pPr>
                      <a:r>
                        <a:rPr lang="en-US" sz="2600" dirty="0">
                          <a:solidFill>
                            <a:schemeClr val="tx1"/>
                          </a:solidFill>
                          <a:effectLst/>
                          <a:latin typeface="BrowalliaUPC" pitchFamily="34" charset="-34"/>
                          <a:cs typeface="BrowalliaUPC" pitchFamily="34" charset="-34"/>
                        </a:rPr>
                        <a:t>Chiang </a:t>
                      </a:r>
                      <a:r>
                        <a:rPr lang="en-US" sz="2600" dirty="0" err="1">
                          <a:solidFill>
                            <a:schemeClr val="tx1"/>
                          </a:solidFill>
                          <a:effectLst/>
                          <a:latin typeface="BrowalliaUPC" pitchFamily="34" charset="-34"/>
                          <a:cs typeface="BrowalliaUPC" pitchFamily="34" charset="-34"/>
                        </a:rPr>
                        <a:t>Khong</a:t>
                      </a:r>
                      <a:r>
                        <a:rPr lang="en-US" sz="2600" dirty="0">
                          <a:solidFill>
                            <a:schemeClr val="tx1"/>
                          </a:solidFill>
                          <a:effectLst/>
                          <a:latin typeface="BrowalliaUPC" pitchFamily="34" charset="-34"/>
                          <a:cs typeface="BrowalliaUPC" pitchFamily="34" charset="-34"/>
                        </a:rPr>
                        <a:t> Port – Chiang </a:t>
                      </a:r>
                      <a:r>
                        <a:rPr lang="en-US" sz="2600" dirty="0" err="1">
                          <a:solidFill>
                            <a:schemeClr val="tx1"/>
                          </a:solidFill>
                          <a:effectLst/>
                          <a:latin typeface="BrowalliaUPC" pitchFamily="34" charset="-34"/>
                          <a:cs typeface="BrowalliaUPC" pitchFamily="34" charset="-34"/>
                        </a:rPr>
                        <a:t>Saen</a:t>
                      </a:r>
                      <a:r>
                        <a:rPr lang="en-US" sz="2600" dirty="0">
                          <a:solidFill>
                            <a:schemeClr val="tx1"/>
                          </a:solidFill>
                          <a:effectLst/>
                          <a:latin typeface="BrowalliaUPC" pitchFamily="34" charset="-34"/>
                          <a:cs typeface="BrowalliaUPC" pitchFamily="34" charset="-34"/>
                        </a:rPr>
                        <a:t> Port</a:t>
                      </a:r>
                      <a:endParaRPr lang="en-US" sz="2600" dirty="0">
                        <a:solidFill>
                          <a:schemeClr val="tx1"/>
                        </a:solidFill>
                        <a:effectLst/>
                        <a:latin typeface="BrowalliaUPC" pitchFamily="34" charset="-34"/>
                        <a:ea typeface="Calibri"/>
                        <a:cs typeface="BrowalliaUPC" pitchFamily="34" charset="-34"/>
                      </a:endParaRPr>
                    </a:p>
                  </a:txBody>
                  <a:tcPr marL="68580" marR="68580" marT="0" marB="0">
                    <a:solidFill>
                      <a:schemeClr val="accent3"/>
                    </a:solidFill>
                  </a:tcPr>
                </a:tc>
                <a:tc>
                  <a:txBody>
                    <a:bodyPr/>
                    <a:lstStyle/>
                    <a:p>
                      <a:pPr algn="ctr">
                        <a:lnSpc>
                          <a:spcPct val="115000"/>
                        </a:lnSpc>
                        <a:spcAft>
                          <a:spcPts val="1000"/>
                        </a:spcAft>
                      </a:pPr>
                      <a:r>
                        <a:rPr lang="en-US" sz="2600">
                          <a:solidFill>
                            <a:schemeClr val="tx1"/>
                          </a:solidFill>
                          <a:effectLst/>
                          <a:latin typeface="BrowalliaUPC" pitchFamily="34" charset="-34"/>
                          <a:cs typeface="BrowalliaUPC" pitchFamily="34" charset="-34"/>
                        </a:rPr>
                        <a:t>70 km</a:t>
                      </a:r>
                      <a:endParaRPr lang="en-US" sz="2600">
                        <a:solidFill>
                          <a:schemeClr val="tx1"/>
                        </a:solidFill>
                        <a:effectLst/>
                        <a:latin typeface="BrowalliaUPC" pitchFamily="34" charset="-34"/>
                        <a:ea typeface="Calibri"/>
                        <a:cs typeface="BrowalliaUPC" pitchFamily="34" charset="-34"/>
                      </a:endParaRPr>
                    </a:p>
                  </a:txBody>
                  <a:tcPr marL="68580" marR="68580" marT="0" marB="0">
                    <a:solidFill>
                      <a:schemeClr val="accent3"/>
                    </a:solidFill>
                  </a:tcPr>
                </a:tc>
              </a:tr>
              <a:tr h="0">
                <a:tc vMerge="1">
                  <a:txBody>
                    <a:bodyPr/>
                    <a:lstStyle/>
                    <a:p>
                      <a:endParaRPr lang="th-TH"/>
                    </a:p>
                  </a:txBody>
                  <a:tcPr/>
                </a:tc>
                <a:tc>
                  <a:txBody>
                    <a:bodyPr/>
                    <a:lstStyle/>
                    <a:p>
                      <a:pPr algn="just">
                        <a:lnSpc>
                          <a:spcPct val="115000"/>
                        </a:lnSpc>
                        <a:spcAft>
                          <a:spcPts val="1000"/>
                        </a:spcAft>
                      </a:pPr>
                      <a:r>
                        <a:rPr lang="en-US" sz="2600" dirty="0">
                          <a:solidFill>
                            <a:schemeClr val="tx1"/>
                          </a:solidFill>
                          <a:effectLst/>
                          <a:latin typeface="BrowalliaUPC" pitchFamily="34" charset="-34"/>
                          <a:cs typeface="BrowalliaUPC" pitchFamily="34" charset="-34"/>
                        </a:rPr>
                        <a:t>Chiang </a:t>
                      </a:r>
                      <a:r>
                        <a:rPr lang="en-US" sz="2600" dirty="0" err="1">
                          <a:solidFill>
                            <a:schemeClr val="tx1"/>
                          </a:solidFill>
                          <a:effectLst/>
                          <a:latin typeface="BrowalliaUPC" pitchFamily="34" charset="-34"/>
                          <a:cs typeface="BrowalliaUPC" pitchFamily="34" charset="-34"/>
                        </a:rPr>
                        <a:t>Saen</a:t>
                      </a:r>
                      <a:r>
                        <a:rPr lang="en-US" sz="2600" dirty="0">
                          <a:solidFill>
                            <a:schemeClr val="tx1"/>
                          </a:solidFill>
                          <a:effectLst/>
                          <a:latin typeface="BrowalliaUPC" pitchFamily="34" charset="-34"/>
                          <a:cs typeface="BrowalliaUPC" pitchFamily="34" charset="-34"/>
                        </a:rPr>
                        <a:t> Port – </a:t>
                      </a:r>
                      <a:r>
                        <a:rPr lang="en-US" sz="2600" dirty="0" err="1">
                          <a:solidFill>
                            <a:schemeClr val="tx1"/>
                          </a:solidFill>
                          <a:effectLst/>
                          <a:latin typeface="BrowalliaUPC" pitchFamily="34" charset="-34"/>
                          <a:cs typeface="BrowalliaUPC" pitchFamily="34" charset="-34"/>
                        </a:rPr>
                        <a:t>Jinghong</a:t>
                      </a:r>
                      <a:r>
                        <a:rPr lang="en-US" sz="2600" dirty="0">
                          <a:solidFill>
                            <a:schemeClr val="tx1"/>
                          </a:solidFill>
                          <a:effectLst/>
                          <a:latin typeface="BrowalliaUPC" pitchFamily="34" charset="-34"/>
                          <a:cs typeface="BrowalliaUPC" pitchFamily="34" charset="-34"/>
                        </a:rPr>
                        <a:t> Port </a:t>
                      </a:r>
                      <a:endParaRPr lang="en-US" sz="2600" dirty="0">
                        <a:solidFill>
                          <a:schemeClr val="tx1"/>
                        </a:solidFill>
                        <a:effectLst/>
                        <a:latin typeface="BrowalliaUPC" pitchFamily="34" charset="-34"/>
                        <a:ea typeface="Calibri"/>
                        <a:cs typeface="BrowalliaUPC" pitchFamily="34" charset="-34"/>
                      </a:endParaRPr>
                    </a:p>
                  </a:txBody>
                  <a:tcPr marL="68580" marR="68580" marT="0" marB="0">
                    <a:solidFill>
                      <a:schemeClr val="accent3"/>
                    </a:solidFill>
                  </a:tcPr>
                </a:tc>
                <a:tc>
                  <a:txBody>
                    <a:bodyPr/>
                    <a:lstStyle/>
                    <a:p>
                      <a:pPr algn="ctr">
                        <a:lnSpc>
                          <a:spcPct val="115000"/>
                        </a:lnSpc>
                        <a:spcAft>
                          <a:spcPts val="1000"/>
                        </a:spcAft>
                      </a:pPr>
                      <a:r>
                        <a:rPr lang="en-US" sz="2600" dirty="0">
                          <a:solidFill>
                            <a:schemeClr val="tx1"/>
                          </a:solidFill>
                          <a:effectLst/>
                          <a:latin typeface="BrowalliaUPC" pitchFamily="34" charset="-34"/>
                          <a:cs typeface="BrowalliaUPC" pitchFamily="34" charset="-34"/>
                        </a:rPr>
                        <a:t>380 km</a:t>
                      </a:r>
                      <a:endParaRPr lang="en-US" sz="2600" dirty="0">
                        <a:solidFill>
                          <a:schemeClr val="tx1"/>
                        </a:solidFill>
                        <a:effectLst/>
                        <a:latin typeface="BrowalliaUPC" pitchFamily="34" charset="-34"/>
                        <a:ea typeface="Calibri"/>
                        <a:cs typeface="BrowalliaUPC" pitchFamily="34" charset="-34"/>
                      </a:endParaRPr>
                    </a:p>
                  </a:txBody>
                  <a:tcPr marL="68580" marR="68580" marT="0" marB="0">
                    <a:solidFill>
                      <a:schemeClr val="accent3"/>
                    </a:solidFill>
                  </a:tcPr>
                </a:tc>
              </a:tr>
              <a:tr h="252095">
                <a:tc vMerge="1">
                  <a:txBody>
                    <a:bodyPr/>
                    <a:lstStyle/>
                    <a:p>
                      <a:endParaRPr lang="th-TH"/>
                    </a:p>
                  </a:txBody>
                  <a:tcPr/>
                </a:tc>
                <a:tc>
                  <a:txBody>
                    <a:bodyPr/>
                    <a:lstStyle/>
                    <a:p>
                      <a:pPr algn="just">
                        <a:lnSpc>
                          <a:spcPct val="115000"/>
                        </a:lnSpc>
                        <a:spcAft>
                          <a:spcPts val="1000"/>
                        </a:spcAft>
                      </a:pPr>
                      <a:r>
                        <a:rPr lang="en-US" sz="2600" dirty="0" err="1">
                          <a:solidFill>
                            <a:schemeClr val="tx1"/>
                          </a:solidFill>
                          <a:effectLst/>
                          <a:latin typeface="BrowalliaUPC" pitchFamily="34" charset="-34"/>
                          <a:cs typeface="BrowalliaUPC" pitchFamily="34" charset="-34"/>
                        </a:rPr>
                        <a:t>Jinghong</a:t>
                      </a:r>
                      <a:r>
                        <a:rPr lang="en-US" sz="2600" dirty="0">
                          <a:solidFill>
                            <a:schemeClr val="tx1"/>
                          </a:solidFill>
                          <a:effectLst/>
                          <a:latin typeface="BrowalliaUPC" pitchFamily="34" charset="-34"/>
                          <a:cs typeface="BrowalliaUPC" pitchFamily="34" charset="-34"/>
                        </a:rPr>
                        <a:t> Port – </a:t>
                      </a:r>
                      <a:r>
                        <a:rPr lang="en-US" sz="2600" dirty="0" err="1">
                          <a:solidFill>
                            <a:schemeClr val="tx1"/>
                          </a:solidFill>
                          <a:effectLst/>
                          <a:latin typeface="BrowalliaUPC" pitchFamily="34" charset="-34"/>
                          <a:cs typeface="BrowalliaUPC" pitchFamily="34" charset="-34"/>
                        </a:rPr>
                        <a:t>Simao</a:t>
                      </a:r>
                      <a:r>
                        <a:rPr lang="en-US" sz="2600" dirty="0">
                          <a:solidFill>
                            <a:schemeClr val="tx1"/>
                          </a:solidFill>
                          <a:effectLst/>
                          <a:latin typeface="BrowalliaUPC" pitchFamily="34" charset="-34"/>
                          <a:cs typeface="BrowalliaUPC" pitchFamily="34" charset="-34"/>
                        </a:rPr>
                        <a:t> Port</a:t>
                      </a:r>
                      <a:endParaRPr lang="en-US" sz="2600" dirty="0">
                        <a:solidFill>
                          <a:schemeClr val="tx1"/>
                        </a:solidFill>
                        <a:effectLst/>
                        <a:latin typeface="BrowalliaUPC" pitchFamily="34" charset="-34"/>
                        <a:ea typeface="Calibri"/>
                        <a:cs typeface="BrowalliaUPC" pitchFamily="34" charset="-34"/>
                      </a:endParaRPr>
                    </a:p>
                  </a:txBody>
                  <a:tcPr marL="68580" marR="68580" marT="0" marB="0">
                    <a:solidFill>
                      <a:schemeClr val="accent3"/>
                    </a:solidFill>
                  </a:tcPr>
                </a:tc>
                <a:tc>
                  <a:txBody>
                    <a:bodyPr/>
                    <a:lstStyle/>
                    <a:p>
                      <a:pPr algn="ctr">
                        <a:lnSpc>
                          <a:spcPct val="115000"/>
                        </a:lnSpc>
                        <a:spcAft>
                          <a:spcPts val="1000"/>
                        </a:spcAft>
                      </a:pPr>
                      <a:r>
                        <a:rPr lang="en-US" sz="2600">
                          <a:solidFill>
                            <a:schemeClr val="tx1"/>
                          </a:solidFill>
                          <a:effectLst/>
                          <a:latin typeface="BrowalliaUPC" pitchFamily="34" charset="-34"/>
                          <a:cs typeface="BrowalliaUPC" pitchFamily="34" charset="-34"/>
                        </a:rPr>
                        <a:t>90 km</a:t>
                      </a:r>
                      <a:endParaRPr lang="en-US" sz="2600">
                        <a:solidFill>
                          <a:schemeClr val="tx1"/>
                        </a:solidFill>
                        <a:effectLst/>
                        <a:latin typeface="BrowalliaUPC" pitchFamily="34" charset="-34"/>
                        <a:ea typeface="Calibri"/>
                        <a:cs typeface="BrowalliaUPC" pitchFamily="34" charset="-34"/>
                      </a:endParaRPr>
                    </a:p>
                  </a:txBody>
                  <a:tcPr marL="68580" marR="68580" marT="0" marB="0">
                    <a:solidFill>
                      <a:schemeClr val="accent3"/>
                    </a:solidFill>
                  </a:tcPr>
                </a:tc>
              </a:tr>
              <a:tr h="365760">
                <a:tc rowSpan="2">
                  <a:txBody>
                    <a:bodyPr/>
                    <a:lstStyle/>
                    <a:p>
                      <a:pPr algn="just">
                        <a:lnSpc>
                          <a:spcPct val="115000"/>
                        </a:lnSpc>
                        <a:spcAft>
                          <a:spcPts val="1000"/>
                        </a:spcAft>
                      </a:pPr>
                      <a:r>
                        <a:rPr lang="en-US" sz="2600">
                          <a:solidFill>
                            <a:schemeClr val="tx1"/>
                          </a:solidFill>
                          <a:effectLst/>
                          <a:latin typeface="BrowalliaUPC" pitchFamily="34" charset="-34"/>
                          <a:cs typeface="BrowalliaUPC" pitchFamily="34" charset="-34"/>
                        </a:rPr>
                        <a:t>2.Travel Time</a:t>
                      </a:r>
                      <a:endParaRPr lang="en-US" sz="2600">
                        <a:solidFill>
                          <a:schemeClr val="tx1"/>
                        </a:solidFill>
                        <a:effectLst/>
                        <a:latin typeface="BrowalliaUPC" pitchFamily="34" charset="-34"/>
                        <a:ea typeface="Calibri"/>
                        <a:cs typeface="BrowalliaUPC" pitchFamily="34" charset="-34"/>
                      </a:endParaRPr>
                    </a:p>
                  </a:txBody>
                  <a:tcPr marL="68580" marR="68580" marT="0" marB="0">
                    <a:solidFill>
                      <a:schemeClr val="accent3"/>
                    </a:solidFill>
                  </a:tcPr>
                </a:tc>
                <a:tc>
                  <a:txBody>
                    <a:bodyPr/>
                    <a:lstStyle/>
                    <a:p>
                      <a:pPr algn="just">
                        <a:lnSpc>
                          <a:spcPct val="115000"/>
                        </a:lnSpc>
                        <a:spcAft>
                          <a:spcPts val="1000"/>
                        </a:spcAft>
                      </a:pPr>
                      <a:r>
                        <a:rPr lang="en-US" sz="2600" dirty="0">
                          <a:solidFill>
                            <a:schemeClr val="tx1"/>
                          </a:solidFill>
                          <a:effectLst/>
                          <a:latin typeface="BrowalliaUPC" pitchFamily="34" charset="-34"/>
                          <a:cs typeface="BrowalliaUPC" pitchFamily="34" charset="-34"/>
                        </a:rPr>
                        <a:t>Chiang </a:t>
                      </a:r>
                      <a:r>
                        <a:rPr lang="en-US" sz="2600" dirty="0" err="1">
                          <a:solidFill>
                            <a:schemeClr val="tx1"/>
                          </a:solidFill>
                          <a:effectLst/>
                          <a:latin typeface="BrowalliaUPC" pitchFamily="34" charset="-34"/>
                          <a:cs typeface="BrowalliaUPC" pitchFamily="34" charset="-34"/>
                        </a:rPr>
                        <a:t>Saen</a:t>
                      </a:r>
                      <a:r>
                        <a:rPr lang="en-US" sz="2600" dirty="0">
                          <a:solidFill>
                            <a:schemeClr val="tx1"/>
                          </a:solidFill>
                          <a:effectLst/>
                          <a:latin typeface="BrowalliaUPC" pitchFamily="34" charset="-34"/>
                          <a:cs typeface="BrowalliaUPC" pitchFamily="34" charset="-34"/>
                        </a:rPr>
                        <a:t> Port – </a:t>
                      </a:r>
                      <a:r>
                        <a:rPr lang="en-US" sz="2600" dirty="0" err="1">
                          <a:solidFill>
                            <a:schemeClr val="tx1"/>
                          </a:solidFill>
                          <a:effectLst/>
                          <a:latin typeface="BrowalliaUPC" pitchFamily="34" charset="-34"/>
                          <a:cs typeface="BrowalliaUPC" pitchFamily="34" charset="-34"/>
                        </a:rPr>
                        <a:t>Jinghong</a:t>
                      </a:r>
                      <a:r>
                        <a:rPr lang="en-US" sz="2600" dirty="0">
                          <a:solidFill>
                            <a:schemeClr val="tx1"/>
                          </a:solidFill>
                          <a:effectLst/>
                          <a:latin typeface="BrowalliaUPC" pitchFamily="34" charset="-34"/>
                          <a:cs typeface="BrowalliaUPC" pitchFamily="34" charset="-34"/>
                        </a:rPr>
                        <a:t>/</a:t>
                      </a:r>
                      <a:r>
                        <a:rPr lang="en-US" sz="2600" dirty="0" err="1">
                          <a:solidFill>
                            <a:schemeClr val="tx1"/>
                          </a:solidFill>
                          <a:effectLst/>
                          <a:latin typeface="BrowalliaUPC" pitchFamily="34" charset="-34"/>
                          <a:cs typeface="BrowalliaUPC" pitchFamily="34" charset="-34"/>
                        </a:rPr>
                        <a:t>Guanlei</a:t>
                      </a:r>
                      <a:r>
                        <a:rPr lang="en-US" sz="2600" dirty="0">
                          <a:solidFill>
                            <a:schemeClr val="tx1"/>
                          </a:solidFill>
                          <a:effectLst/>
                          <a:latin typeface="BrowalliaUPC" pitchFamily="34" charset="-34"/>
                          <a:cs typeface="BrowalliaUPC" pitchFamily="34" charset="-34"/>
                        </a:rPr>
                        <a:t> Port</a:t>
                      </a:r>
                      <a:endParaRPr lang="en-US" sz="2600" dirty="0">
                        <a:solidFill>
                          <a:schemeClr val="tx1"/>
                        </a:solidFill>
                        <a:effectLst/>
                        <a:latin typeface="BrowalliaUPC" pitchFamily="34" charset="-34"/>
                        <a:ea typeface="Calibri"/>
                        <a:cs typeface="BrowalliaUPC" pitchFamily="34" charset="-34"/>
                      </a:endParaRPr>
                    </a:p>
                  </a:txBody>
                  <a:tcPr marL="68580" marR="68580" marT="0" marB="0">
                    <a:solidFill>
                      <a:schemeClr val="accent3"/>
                    </a:solidFill>
                  </a:tcPr>
                </a:tc>
                <a:tc>
                  <a:txBody>
                    <a:bodyPr/>
                    <a:lstStyle/>
                    <a:p>
                      <a:pPr algn="ctr">
                        <a:lnSpc>
                          <a:spcPct val="115000"/>
                        </a:lnSpc>
                        <a:spcAft>
                          <a:spcPts val="1000"/>
                        </a:spcAft>
                      </a:pPr>
                      <a:r>
                        <a:rPr lang="en-US" sz="2600" dirty="0">
                          <a:solidFill>
                            <a:schemeClr val="tx1"/>
                          </a:solidFill>
                          <a:effectLst/>
                          <a:latin typeface="BrowalliaUPC" pitchFamily="34" charset="-34"/>
                          <a:cs typeface="BrowalliaUPC" pitchFamily="34" charset="-34"/>
                        </a:rPr>
                        <a:t>3 days (upstream)  </a:t>
                      </a:r>
                      <a:endParaRPr lang="en-US" sz="2600" dirty="0">
                        <a:solidFill>
                          <a:schemeClr val="tx1"/>
                        </a:solidFill>
                        <a:effectLst/>
                        <a:latin typeface="BrowalliaUPC" pitchFamily="34" charset="-34"/>
                        <a:ea typeface="Calibri"/>
                        <a:cs typeface="BrowalliaUPC" pitchFamily="34" charset="-34"/>
                      </a:endParaRPr>
                    </a:p>
                  </a:txBody>
                  <a:tcPr marL="68580" marR="68580" marT="0" marB="0">
                    <a:solidFill>
                      <a:schemeClr val="accent3"/>
                    </a:solidFill>
                  </a:tcPr>
                </a:tc>
              </a:tr>
              <a:tr h="299720">
                <a:tc vMerge="1">
                  <a:txBody>
                    <a:bodyPr/>
                    <a:lstStyle/>
                    <a:p>
                      <a:endParaRPr lang="th-TH"/>
                    </a:p>
                  </a:txBody>
                  <a:tcPr/>
                </a:tc>
                <a:tc>
                  <a:txBody>
                    <a:bodyPr/>
                    <a:lstStyle/>
                    <a:p>
                      <a:pPr algn="just">
                        <a:lnSpc>
                          <a:spcPct val="115000"/>
                        </a:lnSpc>
                        <a:spcAft>
                          <a:spcPts val="1000"/>
                        </a:spcAft>
                      </a:pPr>
                      <a:r>
                        <a:rPr lang="en-US" sz="2600" b="0" dirty="0" err="1">
                          <a:solidFill>
                            <a:schemeClr val="tx1"/>
                          </a:solidFill>
                          <a:effectLst/>
                          <a:latin typeface="BrowalliaUPC" pitchFamily="34" charset="-34"/>
                          <a:cs typeface="BrowalliaUPC" pitchFamily="34" charset="-34"/>
                        </a:rPr>
                        <a:t>Jinghong</a:t>
                      </a:r>
                      <a:r>
                        <a:rPr lang="en-US" sz="2600" b="0" dirty="0">
                          <a:solidFill>
                            <a:schemeClr val="tx1"/>
                          </a:solidFill>
                          <a:effectLst/>
                          <a:latin typeface="BrowalliaUPC" pitchFamily="34" charset="-34"/>
                          <a:cs typeface="BrowalliaUPC" pitchFamily="34" charset="-34"/>
                        </a:rPr>
                        <a:t>/</a:t>
                      </a:r>
                      <a:r>
                        <a:rPr lang="en-US" sz="2600" b="0" dirty="0" err="1">
                          <a:solidFill>
                            <a:schemeClr val="tx1"/>
                          </a:solidFill>
                          <a:effectLst/>
                          <a:latin typeface="BrowalliaUPC" pitchFamily="34" charset="-34"/>
                          <a:cs typeface="BrowalliaUPC" pitchFamily="34" charset="-34"/>
                        </a:rPr>
                        <a:t>Guanlei</a:t>
                      </a:r>
                      <a:r>
                        <a:rPr lang="en-US" sz="2600" b="0" dirty="0">
                          <a:solidFill>
                            <a:schemeClr val="tx1"/>
                          </a:solidFill>
                          <a:effectLst/>
                          <a:latin typeface="BrowalliaUPC" pitchFamily="34" charset="-34"/>
                          <a:cs typeface="BrowalliaUPC" pitchFamily="34" charset="-34"/>
                        </a:rPr>
                        <a:t> Port - Chiang </a:t>
                      </a:r>
                      <a:r>
                        <a:rPr lang="en-US" sz="2600" b="0" dirty="0" err="1">
                          <a:solidFill>
                            <a:schemeClr val="tx1"/>
                          </a:solidFill>
                          <a:effectLst/>
                          <a:latin typeface="BrowalliaUPC" pitchFamily="34" charset="-34"/>
                          <a:cs typeface="BrowalliaUPC" pitchFamily="34" charset="-34"/>
                        </a:rPr>
                        <a:t>Saen</a:t>
                      </a:r>
                      <a:r>
                        <a:rPr lang="en-US" sz="2600" b="0" dirty="0">
                          <a:solidFill>
                            <a:schemeClr val="tx1"/>
                          </a:solidFill>
                          <a:effectLst/>
                          <a:latin typeface="BrowalliaUPC" pitchFamily="34" charset="-34"/>
                          <a:cs typeface="BrowalliaUPC" pitchFamily="34" charset="-34"/>
                        </a:rPr>
                        <a:t> Port</a:t>
                      </a:r>
                      <a:endParaRPr lang="en-US" sz="2600" b="0" dirty="0">
                        <a:solidFill>
                          <a:schemeClr val="tx1"/>
                        </a:solidFill>
                        <a:effectLst/>
                        <a:latin typeface="BrowalliaUPC" pitchFamily="34" charset="-34"/>
                        <a:ea typeface="Calibri"/>
                        <a:cs typeface="BrowalliaUPC" pitchFamily="34" charset="-34"/>
                      </a:endParaRPr>
                    </a:p>
                  </a:txBody>
                  <a:tcPr marL="68580" marR="68580" marT="0" marB="0">
                    <a:solidFill>
                      <a:schemeClr val="accent3"/>
                    </a:solidFill>
                  </a:tcPr>
                </a:tc>
                <a:tc>
                  <a:txBody>
                    <a:bodyPr/>
                    <a:lstStyle/>
                    <a:p>
                      <a:pPr algn="ctr">
                        <a:lnSpc>
                          <a:spcPct val="115000"/>
                        </a:lnSpc>
                        <a:spcAft>
                          <a:spcPts val="1000"/>
                        </a:spcAft>
                      </a:pPr>
                      <a:r>
                        <a:rPr lang="en-US" sz="2600" dirty="0">
                          <a:solidFill>
                            <a:schemeClr val="tx1"/>
                          </a:solidFill>
                          <a:effectLst/>
                          <a:latin typeface="BrowalliaUPC" pitchFamily="34" charset="-34"/>
                          <a:cs typeface="BrowalliaUPC" pitchFamily="34" charset="-34"/>
                        </a:rPr>
                        <a:t>2 days (downstream)</a:t>
                      </a:r>
                      <a:endParaRPr lang="en-US" sz="2600" dirty="0">
                        <a:solidFill>
                          <a:schemeClr val="tx1"/>
                        </a:solidFill>
                        <a:effectLst/>
                        <a:latin typeface="BrowalliaUPC" pitchFamily="34" charset="-34"/>
                        <a:ea typeface="Calibri"/>
                        <a:cs typeface="BrowalliaUPC" pitchFamily="34" charset="-34"/>
                      </a:endParaRPr>
                    </a:p>
                  </a:txBody>
                  <a:tcPr marL="68580" marR="68580" marT="0" marB="0">
                    <a:solidFill>
                      <a:schemeClr val="accent3"/>
                    </a:solidFill>
                  </a:tcPr>
                </a:tc>
              </a:tr>
            </a:tbl>
          </a:graphicData>
        </a:graphic>
      </p:graphicFrame>
      <p:sp>
        <p:nvSpPr>
          <p:cNvPr id="9" name="Rectangle 8"/>
          <p:cNvSpPr/>
          <p:nvPr/>
        </p:nvSpPr>
        <p:spPr>
          <a:xfrm>
            <a:off x="179512" y="4941168"/>
            <a:ext cx="8568952" cy="1815882"/>
          </a:xfrm>
          <a:prstGeom prst="rect">
            <a:avLst/>
          </a:prstGeom>
        </p:spPr>
        <p:txBody>
          <a:bodyPr wrap="square">
            <a:spAutoFit/>
          </a:bodyPr>
          <a:lstStyle/>
          <a:p>
            <a:pPr indent="265113" eaLnBrk="0" fontAlgn="base" hangingPunct="0">
              <a:spcBef>
                <a:spcPct val="0"/>
              </a:spcBef>
              <a:spcAft>
                <a:spcPct val="0"/>
              </a:spcAft>
              <a:buFont typeface="Arial" pitchFamily="34" charset="0"/>
              <a:buChar char="•"/>
            </a:pPr>
            <a:r>
              <a:rPr lang="en-US" sz="2800" b="1" dirty="0" smtClean="0">
                <a:latin typeface="Browallia New" pitchFamily="34" charset="-34"/>
                <a:cs typeface="Browallia New" pitchFamily="34" charset="-34"/>
              </a:rPr>
              <a:t>Transport Cost</a:t>
            </a:r>
          </a:p>
          <a:p>
            <a:pPr marL="457200" indent="-457200" eaLnBrk="0" fontAlgn="base" hangingPunct="0">
              <a:spcBef>
                <a:spcPct val="0"/>
              </a:spcBef>
              <a:spcAft>
                <a:spcPct val="0"/>
              </a:spcAft>
              <a:buFont typeface="Wingdings" pitchFamily="2" charset="2"/>
              <a:buChar char="Ø"/>
            </a:pPr>
            <a:r>
              <a:rPr lang="en-US" sz="2800" dirty="0" smtClean="0">
                <a:latin typeface="Browallia New" pitchFamily="34" charset="-34"/>
                <a:cs typeface="Browallia New" pitchFamily="34" charset="-34"/>
              </a:rPr>
              <a:t>Cost </a:t>
            </a:r>
            <a:r>
              <a:rPr lang="en-US" sz="2800" dirty="0">
                <a:latin typeface="Browallia New" pitchFamily="34" charset="-34"/>
                <a:cs typeface="Browallia New" pitchFamily="34" charset="-34"/>
              </a:rPr>
              <a:t>of transport varies depending on type of goods and season. In some season, with less transportation demand, cheaper cost can be negotiated. </a:t>
            </a:r>
            <a:r>
              <a:rPr lang="en-US" sz="2800" dirty="0" smtClean="0">
                <a:latin typeface="Browallia New" pitchFamily="34" charset="-34"/>
                <a:cs typeface="Browallia New" pitchFamily="34" charset="-34"/>
              </a:rPr>
              <a:t>Labor </a:t>
            </a:r>
            <a:r>
              <a:rPr lang="en-US" sz="2800" dirty="0">
                <a:latin typeface="Browallia New" pitchFamily="34" charset="-34"/>
                <a:cs typeface="Browallia New" pitchFamily="34" charset="-34"/>
              </a:rPr>
              <a:t>cost of unloading and loading goods could be </a:t>
            </a:r>
            <a:r>
              <a:rPr lang="en-US" sz="2800" dirty="0" smtClean="0">
                <a:latin typeface="Browallia New" pitchFamily="34" charset="-34"/>
                <a:cs typeface="Browallia New" pitchFamily="34" charset="-34"/>
              </a:rPr>
              <a:t>varied.</a:t>
            </a:r>
          </a:p>
        </p:txBody>
      </p:sp>
    </p:spTree>
    <p:extLst>
      <p:ext uri="{BB962C8B-B14F-4D97-AF65-F5344CB8AC3E}">
        <p14:creationId xmlns:p14="http://schemas.microsoft.com/office/powerpoint/2010/main" val="419625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AF7675-577B-4908-8B88-90CEE188B4E5}" type="slidenum">
              <a:rPr lang="en-US" smtClean="0"/>
              <a:pPr/>
              <a:t>13</a:t>
            </a:fld>
            <a:endParaRPr lang="en-US"/>
          </a:p>
        </p:txBody>
      </p:sp>
      <p:sp>
        <p:nvSpPr>
          <p:cNvPr id="3" name="Rectangle 2"/>
          <p:cNvSpPr/>
          <p:nvPr/>
        </p:nvSpPr>
        <p:spPr>
          <a:xfrm>
            <a:off x="179512" y="1556792"/>
            <a:ext cx="3888432" cy="954107"/>
          </a:xfrm>
          <a:prstGeom prst="rect">
            <a:avLst/>
          </a:prstGeom>
        </p:spPr>
        <p:txBody>
          <a:bodyPr wrap="square">
            <a:spAutoFit/>
          </a:bodyPr>
          <a:lstStyle/>
          <a:p>
            <a:pPr indent="265113" eaLnBrk="0" fontAlgn="base" hangingPunct="0">
              <a:spcBef>
                <a:spcPct val="0"/>
              </a:spcBef>
              <a:spcAft>
                <a:spcPct val="0"/>
              </a:spcAft>
              <a:buFont typeface="Arial" pitchFamily="34" charset="0"/>
              <a:buChar char="•"/>
            </a:pPr>
            <a:r>
              <a:rPr lang="en-US" sz="2800" b="1" dirty="0" smtClean="0">
                <a:latin typeface="Browallia New" pitchFamily="34" charset="-34"/>
                <a:cs typeface="Browallia New" pitchFamily="34" charset="-34"/>
              </a:rPr>
              <a:t>Recent Trade Value</a:t>
            </a:r>
          </a:p>
          <a:p>
            <a:pPr marL="457200" indent="-457200" eaLnBrk="0" fontAlgn="base" hangingPunct="0">
              <a:spcBef>
                <a:spcPct val="0"/>
              </a:spcBef>
              <a:spcAft>
                <a:spcPct val="0"/>
              </a:spcAft>
              <a:buFont typeface="Wingdings" pitchFamily="2" charset="2"/>
              <a:buChar char="Ø"/>
            </a:pPr>
            <a:endParaRPr lang="en-US" sz="2800" b="1" dirty="0" smtClean="0">
              <a:latin typeface="Browallia New" pitchFamily="34" charset="-34"/>
              <a:cs typeface="Browallia New" pitchFamily="34" charset="-34"/>
            </a:endParaRPr>
          </a:p>
        </p:txBody>
      </p:sp>
      <p:sp>
        <p:nvSpPr>
          <p:cNvPr id="4"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Existing Transportation Condition</a:t>
            </a:r>
          </a:p>
          <a:p>
            <a:pPr lvl="0" indent="6350" algn="ctr" fontAlgn="base">
              <a:spcBef>
                <a:spcPct val="0"/>
              </a:spcBef>
              <a:spcAft>
                <a:spcPct val="0"/>
              </a:spcAft>
            </a:pPr>
            <a:endParaRPr lang="th-TH" sz="3600" dirty="0" smtClean="0">
              <a:solidFill>
                <a:schemeClr val="tx1"/>
              </a:solidFill>
              <a:latin typeface="Arial" pitchFamily="34" charset="0"/>
              <a:cs typeface="Angsana New" pitchFamily="18" charset="-34"/>
            </a:endParaRPr>
          </a:p>
        </p:txBody>
      </p:sp>
      <p:sp>
        <p:nvSpPr>
          <p:cNvPr id="9" name="Rectangle 8"/>
          <p:cNvSpPr/>
          <p:nvPr/>
        </p:nvSpPr>
        <p:spPr>
          <a:xfrm>
            <a:off x="179512" y="2017861"/>
            <a:ext cx="8568952" cy="3416320"/>
          </a:xfrm>
          <a:prstGeom prst="rect">
            <a:avLst/>
          </a:prstGeom>
        </p:spPr>
        <p:txBody>
          <a:bodyPr wrap="square">
            <a:spAutoFit/>
          </a:bodyPr>
          <a:lstStyle/>
          <a:p>
            <a:pPr marL="457200" indent="-457200" eaLnBrk="0" fontAlgn="base" hangingPunct="0">
              <a:spcBef>
                <a:spcPct val="0"/>
              </a:spcBef>
              <a:spcAft>
                <a:spcPct val="0"/>
              </a:spcAft>
              <a:buFont typeface="Wingdings" pitchFamily="2" charset="2"/>
              <a:buChar char="Ø"/>
            </a:pPr>
            <a:r>
              <a:rPr lang="en-US" sz="2400" dirty="0">
                <a:latin typeface="Browallia New" pitchFamily="34" charset="-34"/>
                <a:cs typeface="Browallia New" pitchFamily="34" charset="-34"/>
              </a:rPr>
              <a:t>The trade was disrupted from time to </a:t>
            </a:r>
            <a:r>
              <a:rPr lang="en-US" sz="2400" dirty="0" smtClean="0">
                <a:latin typeface="Browallia New" pitchFamily="34" charset="-34"/>
                <a:cs typeface="Browallia New" pitchFamily="34" charset="-34"/>
              </a:rPr>
              <a:t>time due to: </a:t>
            </a:r>
          </a:p>
          <a:p>
            <a:pPr marL="914400" lvl="1" indent="-4572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Maintenance of water draft by China government </a:t>
            </a:r>
            <a:r>
              <a:rPr lang="th-TH" sz="2400" dirty="0" smtClean="0">
                <a:latin typeface="Browallia New" pitchFamily="34" charset="-34"/>
                <a:cs typeface="Browallia New" pitchFamily="34" charset="-34"/>
              </a:rPr>
              <a:t>(</a:t>
            </a:r>
            <a:r>
              <a:rPr lang="en-US" sz="2400" dirty="0" smtClean="0">
                <a:latin typeface="Browallia New" pitchFamily="34" charset="-34"/>
                <a:cs typeface="Browallia New" pitchFamily="34" charset="-34"/>
              </a:rPr>
              <a:t>2002-2003)</a:t>
            </a:r>
          </a:p>
          <a:p>
            <a:pPr marL="914400" lvl="1" indent="-4572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Climate </a:t>
            </a:r>
            <a:r>
              <a:rPr lang="en-US" sz="2400" dirty="0">
                <a:latin typeface="Browallia New" pitchFamily="34" charset="-34"/>
                <a:cs typeface="Browallia New" pitchFamily="34" charset="-34"/>
              </a:rPr>
              <a:t>change and upstream dam </a:t>
            </a:r>
            <a:r>
              <a:rPr lang="en-US" sz="2400" dirty="0" smtClean="0">
                <a:latin typeface="Browallia New" pitchFamily="34" charset="-34"/>
                <a:cs typeface="Browallia New" pitchFamily="34" charset="-34"/>
              </a:rPr>
              <a:t>construction brought too low water depth (2004)</a:t>
            </a:r>
          </a:p>
          <a:p>
            <a:pPr marL="914400" lvl="1" indent="-4572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Chinese </a:t>
            </a:r>
            <a:r>
              <a:rPr lang="en-US" sz="2400" dirty="0">
                <a:latin typeface="Browallia New" pitchFamily="34" charset="-34"/>
                <a:cs typeface="Browallia New" pitchFamily="34" charset="-34"/>
              </a:rPr>
              <a:t>cargo ships were attacked on a stretch of the Mekong River in the Golden Triangle region on the borders of Burma and Thailand, China temporarily suspended all Chinese shipping on the Mekong</a:t>
            </a:r>
            <a:r>
              <a:rPr lang="en-US" sz="2400" dirty="0" smtClean="0">
                <a:latin typeface="Browallia New" pitchFamily="34" charset="-34"/>
                <a:cs typeface="Browallia New" pitchFamily="34" charset="-34"/>
              </a:rPr>
              <a:t>. </a:t>
            </a:r>
            <a:r>
              <a:rPr lang="th-TH" sz="2400" dirty="0" smtClean="0">
                <a:latin typeface="Browallia New" pitchFamily="34" charset="-34"/>
                <a:cs typeface="Browallia New" pitchFamily="34" charset="-34"/>
              </a:rPr>
              <a:t>(</a:t>
            </a:r>
            <a:r>
              <a:rPr lang="en-US" sz="2400" dirty="0" smtClean="0">
                <a:latin typeface="Browallia New" pitchFamily="34" charset="-34"/>
                <a:cs typeface="Browallia New" pitchFamily="34" charset="-34"/>
              </a:rPr>
              <a:t>2011)</a:t>
            </a:r>
          </a:p>
          <a:p>
            <a:pPr marL="914400" lvl="1" indent="-457200" eaLnBrk="0" fontAlgn="base" hangingPunct="0">
              <a:spcBef>
                <a:spcPct val="0"/>
              </a:spcBef>
              <a:spcAft>
                <a:spcPct val="0"/>
              </a:spcAft>
              <a:buFont typeface="Wingdings" pitchFamily="2" charset="2"/>
              <a:buChar char="Ø"/>
            </a:pPr>
            <a:r>
              <a:rPr lang="en-US" sz="2400" dirty="0">
                <a:latin typeface="Browallia New" pitchFamily="34" charset="-34"/>
                <a:cs typeface="Browallia New" pitchFamily="34" charset="-34"/>
              </a:rPr>
              <a:t>I</a:t>
            </a:r>
            <a:r>
              <a:rPr lang="en-US" sz="2400" dirty="0" smtClean="0">
                <a:latin typeface="Browallia New" pitchFamily="34" charset="-34"/>
                <a:cs typeface="Browallia New" pitchFamily="34" charset="-34"/>
              </a:rPr>
              <a:t>n 2013, total </a:t>
            </a:r>
            <a:r>
              <a:rPr lang="en-US" sz="2400" dirty="0">
                <a:latin typeface="Browallia New" pitchFamily="34" charset="-34"/>
                <a:cs typeface="Browallia New" pitchFamily="34" charset="-34"/>
              </a:rPr>
              <a:t>trade values (China-Chiang </a:t>
            </a:r>
            <a:r>
              <a:rPr lang="en-US" sz="2400" dirty="0" err="1">
                <a:latin typeface="Browallia New" pitchFamily="34" charset="-34"/>
                <a:cs typeface="Browallia New" pitchFamily="34" charset="-34"/>
              </a:rPr>
              <a:t>Saen</a:t>
            </a:r>
            <a:r>
              <a:rPr lang="en-US" sz="2400" dirty="0">
                <a:latin typeface="Browallia New" pitchFamily="34" charset="-34"/>
                <a:cs typeface="Browallia New" pitchFamily="34" charset="-34"/>
              </a:rPr>
              <a:t>) were 7,872.88 million </a:t>
            </a:r>
            <a:r>
              <a:rPr lang="en-US" sz="2400" dirty="0" smtClean="0">
                <a:latin typeface="Browallia New" pitchFamily="34" charset="-34"/>
                <a:cs typeface="Browallia New" pitchFamily="34" charset="-34"/>
              </a:rPr>
              <a:t>baht </a:t>
            </a:r>
            <a:r>
              <a:rPr lang="th-TH" sz="2400" dirty="0" smtClean="0">
                <a:latin typeface="Browallia New" pitchFamily="34" charset="-34"/>
                <a:cs typeface="Browallia New" pitchFamily="34" charset="-34"/>
              </a:rPr>
              <a:t>(</a:t>
            </a:r>
            <a:r>
              <a:rPr lang="en-US" sz="2400" dirty="0" smtClean="0">
                <a:latin typeface="Browallia New" pitchFamily="34" charset="-34"/>
                <a:cs typeface="Browallia New" pitchFamily="34" charset="-34"/>
              </a:rPr>
              <a:t>4,788.82M exports + 3,084.16M imports) with 85% are </a:t>
            </a:r>
            <a:r>
              <a:rPr lang="en-US" sz="2400" dirty="0">
                <a:latin typeface="Browallia New" pitchFamily="34" charset="-34"/>
                <a:cs typeface="Browallia New" pitchFamily="34" charset="-34"/>
              </a:rPr>
              <a:t>agricultural </a:t>
            </a:r>
            <a:r>
              <a:rPr lang="en-US" sz="2400" dirty="0" smtClean="0">
                <a:latin typeface="Browallia New" pitchFamily="34" charset="-34"/>
                <a:cs typeface="Browallia New" pitchFamily="34" charset="-34"/>
              </a:rPr>
              <a:t>products. </a:t>
            </a:r>
            <a:endParaRPr lang="en-US" sz="2400" dirty="0">
              <a:latin typeface="Browallia New" pitchFamily="34" charset="-34"/>
              <a:cs typeface="Browallia New" pitchFamily="34" charset="-34"/>
            </a:endParaRPr>
          </a:p>
        </p:txBody>
      </p:sp>
    </p:spTree>
    <p:extLst>
      <p:ext uri="{BB962C8B-B14F-4D97-AF65-F5344CB8AC3E}">
        <p14:creationId xmlns:p14="http://schemas.microsoft.com/office/powerpoint/2010/main" val="413995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1556792"/>
            <a:ext cx="8136904" cy="2369880"/>
          </a:xfrm>
          <a:prstGeom prst="rect">
            <a:avLst/>
          </a:prstGeom>
        </p:spPr>
        <p:txBody>
          <a:bodyPr wrap="square">
            <a:spAutoFit/>
          </a:bodyPr>
          <a:lstStyle/>
          <a:p>
            <a:pPr indent="265113" eaLnBrk="0" fontAlgn="base" hangingPunct="0">
              <a:spcBef>
                <a:spcPct val="0"/>
              </a:spcBef>
              <a:spcAft>
                <a:spcPct val="0"/>
              </a:spcAft>
              <a:buFont typeface="Arial" pitchFamily="34" charset="0"/>
              <a:buChar char="•"/>
            </a:pPr>
            <a:r>
              <a:rPr lang="en-US" sz="2800" b="1" dirty="0" smtClean="0">
                <a:latin typeface="Browallia New" pitchFamily="34" charset="-34"/>
                <a:cs typeface="Browallia New" pitchFamily="34" charset="-34"/>
              </a:rPr>
              <a:t>Physical Challenges</a:t>
            </a:r>
          </a:p>
          <a:p>
            <a:pPr marL="457200" indent="-457200" eaLnBrk="0" fontAlgn="base" hangingPunct="0">
              <a:spcBef>
                <a:spcPct val="0"/>
              </a:spcBef>
              <a:spcAft>
                <a:spcPct val="0"/>
              </a:spcAft>
              <a:buFont typeface="Wingdings" pitchFamily="2" charset="2"/>
              <a:buChar char="Ø"/>
            </a:pPr>
            <a:r>
              <a:rPr lang="en-US" sz="2400" dirty="0">
                <a:latin typeface="Browallia New" pitchFamily="34" charset="-34"/>
                <a:cs typeface="Browallia New" pitchFamily="34" charset="-34"/>
              </a:rPr>
              <a:t>Narrower and more turbulent sections of water in the upstream </a:t>
            </a:r>
            <a:r>
              <a:rPr lang="en-US" sz="2400" dirty="0" smtClean="0">
                <a:latin typeface="Browallia New" pitchFamily="34" charset="-34"/>
                <a:cs typeface="Browallia New" pitchFamily="34" charset="-34"/>
              </a:rPr>
              <a:t>with </a:t>
            </a:r>
            <a:r>
              <a:rPr lang="en-US" sz="2400" dirty="0">
                <a:latin typeface="Browallia New" pitchFamily="34" charset="-34"/>
                <a:cs typeface="Browallia New" pitchFamily="34" charset="-34"/>
              </a:rPr>
              <a:t>large annual water level variations </a:t>
            </a:r>
            <a:r>
              <a:rPr lang="en-US" sz="2400" dirty="0" smtClean="0">
                <a:latin typeface="Browallia New" pitchFamily="34" charset="-34"/>
                <a:cs typeface="Browallia New" pitchFamily="34" charset="-34"/>
              </a:rPr>
              <a:t>are major challenges</a:t>
            </a:r>
          </a:p>
          <a:p>
            <a:pPr marL="457200" indent="-457200" eaLnBrk="0" fontAlgn="base" hangingPunct="0">
              <a:spcBef>
                <a:spcPct val="0"/>
              </a:spcBef>
              <a:spcAft>
                <a:spcPct val="0"/>
              </a:spcAft>
              <a:buFont typeface="Wingdings" pitchFamily="2" charset="2"/>
              <a:buChar char="Ø"/>
            </a:pPr>
            <a:r>
              <a:rPr lang="en-US" sz="2400" dirty="0">
                <a:latin typeface="Browallia New" pitchFamily="34" charset="-34"/>
                <a:cs typeface="Browallia New" pitchFamily="34" charset="-34"/>
              </a:rPr>
              <a:t>Volumes of trade being shipped decrease by more than 50 per cent, primarily due to the reduced draughts available during the low water </a:t>
            </a:r>
            <a:r>
              <a:rPr lang="en-US" sz="2400" dirty="0" smtClean="0">
                <a:latin typeface="Browallia New" pitchFamily="34" charset="-34"/>
                <a:cs typeface="Browallia New" pitchFamily="34" charset="-34"/>
              </a:rPr>
              <a:t>season</a:t>
            </a:r>
          </a:p>
          <a:p>
            <a:pPr marL="457200" indent="-4572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Peak period is between June to December </a:t>
            </a: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223628" y="3910638"/>
            <a:ext cx="6696744" cy="2885732"/>
          </a:xfrm>
          <a:prstGeom prst="rect">
            <a:avLst/>
          </a:prstGeom>
          <a:ln>
            <a:solidFill>
              <a:schemeClr val="tx1"/>
            </a:solidFill>
          </a:ln>
        </p:spPr>
      </p:pic>
      <p:sp>
        <p:nvSpPr>
          <p:cNvPr id="5"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Existing Transportation Condition</a:t>
            </a:r>
          </a:p>
          <a:p>
            <a:pPr lvl="0" indent="6350" algn="ctr" fontAlgn="base">
              <a:spcBef>
                <a:spcPct val="0"/>
              </a:spcBef>
              <a:spcAft>
                <a:spcPct val="0"/>
              </a:spcAft>
            </a:pPr>
            <a:endParaRPr lang="th-TH" sz="3600" dirty="0" smtClean="0">
              <a:solidFill>
                <a:schemeClr val="tx1"/>
              </a:solidFill>
              <a:latin typeface="Arial" pitchFamily="34" charset="0"/>
              <a:cs typeface="Angsana New" pitchFamily="18" charset="-34"/>
            </a:endParaRPr>
          </a:p>
        </p:txBody>
      </p:sp>
    </p:spTree>
    <p:extLst>
      <p:ext uri="{BB962C8B-B14F-4D97-AF65-F5344CB8AC3E}">
        <p14:creationId xmlns:p14="http://schemas.microsoft.com/office/powerpoint/2010/main" val="2877936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AF7675-577B-4908-8B88-90CEE188B4E5}" type="slidenum">
              <a:rPr lang="en-US" smtClean="0"/>
              <a:pPr/>
              <a:t>15</a:t>
            </a:fld>
            <a:endParaRPr lang="en-US"/>
          </a:p>
        </p:txBody>
      </p:sp>
      <p:sp>
        <p:nvSpPr>
          <p:cNvPr id="5" name="Rectangle 4"/>
          <p:cNvSpPr/>
          <p:nvPr/>
        </p:nvSpPr>
        <p:spPr>
          <a:xfrm>
            <a:off x="179512" y="1556792"/>
            <a:ext cx="5040560" cy="4955203"/>
          </a:xfrm>
          <a:prstGeom prst="rect">
            <a:avLst/>
          </a:prstGeom>
        </p:spPr>
        <p:txBody>
          <a:bodyPr wrap="square">
            <a:spAutoFit/>
          </a:bodyPr>
          <a:lstStyle/>
          <a:p>
            <a:pPr indent="265113" eaLnBrk="0" fontAlgn="base" hangingPunct="0">
              <a:spcBef>
                <a:spcPct val="0"/>
              </a:spcBef>
              <a:spcAft>
                <a:spcPct val="0"/>
              </a:spcAft>
              <a:buFont typeface="Arial" pitchFamily="34" charset="0"/>
              <a:buChar char="•"/>
            </a:pPr>
            <a:r>
              <a:rPr lang="en-US" sz="2800" b="1" dirty="0" smtClean="0">
                <a:latin typeface="Browallia New" pitchFamily="34" charset="-34"/>
                <a:cs typeface="Browallia New" pitchFamily="34" charset="-34"/>
              </a:rPr>
              <a:t>China Dredging Program &amp; Dams</a:t>
            </a:r>
          </a:p>
          <a:p>
            <a:pPr marL="457200" indent="-4572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In 2000, China </a:t>
            </a:r>
            <a:r>
              <a:rPr lang="en-US" sz="2400" dirty="0">
                <a:latin typeface="Browallia New" pitchFamily="34" charset="-34"/>
                <a:cs typeface="Browallia New" pitchFamily="34" charset="-34"/>
              </a:rPr>
              <a:t>initiated the Quadripartite Agreement </a:t>
            </a:r>
            <a:r>
              <a:rPr lang="en-US" sz="2400" dirty="0" smtClean="0">
                <a:latin typeface="Browallia New" pitchFamily="34" charset="-34"/>
                <a:cs typeface="Browallia New" pitchFamily="34" charset="-34"/>
              </a:rPr>
              <a:t>to </a:t>
            </a:r>
            <a:r>
              <a:rPr lang="en-US" sz="2400" dirty="0">
                <a:latin typeface="Browallia New" pitchFamily="34" charset="-34"/>
                <a:cs typeface="Browallia New" pitchFamily="34" charset="-34"/>
              </a:rPr>
              <a:t>facilitate large vessels and not allowing all other activities that could obstruct river </a:t>
            </a:r>
            <a:r>
              <a:rPr lang="en-US" sz="2400" dirty="0" smtClean="0">
                <a:latin typeface="Browallia New" pitchFamily="34" charset="-34"/>
                <a:cs typeface="Browallia New" pitchFamily="34" charset="-34"/>
              </a:rPr>
              <a:t>way and announced 200 million Yuan of dredging program but the progress is limited</a:t>
            </a:r>
          </a:p>
          <a:p>
            <a:pPr marL="457200" indent="-457200" eaLnBrk="0" fontAlgn="base" hangingPunct="0">
              <a:spcBef>
                <a:spcPct val="0"/>
              </a:spcBef>
              <a:spcAft>
                <a:spcPct val="0"/>
              </a:spcAft>
              <a:buFont typeface="Wingdings" pitchFamily="2" charset="2"/>
              <a:buChar char="Ø"/>
            </a:pPr>
            <a:r>
              <a:rPr lang="en-US" sz="2400" dirty="0">
                <a:latin typeface="Browallia New" pitchFamily="34" charset="-34"/>
                <a:cs typeface="Browallia New" pitchFamily="34" charset="-34"/>
              </a:rPr>
              <a:t>Yunnan Province has plans building more than 10 dams along </a:t>
            </a:r>
            <a:r>
              <a:rPr lang="en-US" sz="2400" dirty="0" err="1">
                <a:latin typeface="Browallia New" pitchFamily="34" charset="-34"/>
                <a:cs typeface="Browallia New" pitchFamily="34" charset="-34"/>
              </a:rPr>
              <a:t>Lancang</a:t>
            </a:r>
            <a:r>
              <a:rPr lang="en-US" sz="2400" dirty="0">
                <a:latin typeface="Browallia New" pitchFamily="34" charset="-34"/>
                <a:cs typeface="Browallia New" pitchFamily="34" charset="-34"/>
              </a:rPr>
              <a:t> River to produce hydroelectric power for Yunnan</a:t>
            </a:r>
            <a:r>
              <a:rPr lang="en-US" sz="2400" dirty="0" smtClean="0">
                <a:latin typeface="Browallia New" pitchFamily="34" charset="-34"/>
                <a:cs typeface="Browallia New" pitchFamily="34" charset="-34"/>
              </a:rPr>
              <a:t>.</a:t>
            </a:r>
          </a:p>
          <a:p>
            <a:pPr marL="457200" indent="-4572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China hopes that this will </a:t>
            </a:r>
            <a:r>
              <a:rPr lang="en-US" sz="2400" dirty="0">
                <a:latin typeface="Browallia New" pitchFamily="34" charset="-34"/>
                <a:cs typeface="Browallia New" pitchFamily="34" charset="-34"/>
              </a:rPr>
              <a:t>stabilize downstream water levels, decrease currents and increase depth of the river which will all improve navigability</a:t>
            </a:r>
            <a:r>
              <a:rPr lang="en-US" sz="2400" dirty="0" smtClean="0">
                <a:latin typeface="Browallia New" pitchFamily="34" charset="-34"/>
                <a:cs typeface="Browallia New" pitchFamily="34" charset="-34"/>
              </a:rPr>
              <a:t>.</a:t>
            </a:r>
            <a:endParaRPr lang="en-US" sz="2800" dirty="0" smtClean="0">
              <a:latin typeface="Browallia New" pitchFamily="34" charset="-34"/>
              <a:cs typeface="Browallia New" pitchFamily="34" charset="-34"/>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425575"/>
            <a:ext cx="3548707" cy="513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Existing Transportation Condition</a:t>
            </a:r>
          </a:p>
          <a:p>
            <a:pPr lvl="0" indent="6350" algn="ctr" fontAlgn="base">
              <a:spcBef>
                <a:spcPct val="0"/>
              </a:spcBef>
              <a:spcAft>
                <a:spcPct val="0"/>
              </a:spcAft>
            </a:pPr>
            <a:endParaRPr lang="th-TH" sz="3600" dirty="0" smtClean="0">
              <a:solidFill>
                <a:schemeClr val="tx1"/>
              </a:solidFill>
              <a:latin typeface="Arial" pitchFamily="34" charset="0"/>
              <a:cs typeface="Angsana New" pitchFamily="18" charset="-34"/>
            </a:endParaRPr>
          </a:p>
        </p:txBody>
      </p:sp>
    </p:spTree>
    <p:extLst>
      <p:ext uri="{BB962C8B-B14F-4D97-AF65-F5344CB8AC3E}">
        <p14:creationId xmlns:p14="http://schemas.microsoft.com/office/powerpoint/2010/main" val="358578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1556792"/>
            <a:ext cx="4824536" cy="4216539"/>
          </a:xfrm>
          <a:prstGeom prst="rect">
            <a:avLst/>
          </a:prstGeom>
        </p:spPr>
        <p:txBody>
          <a:bodyPr wrap="square">
            <a:spAutoFit/>
          </a:bodyPr>
          <a:lstStyle/>
          <a:p>
            <a:pPr indent="265113" eaLnBrk="0" fontAlgn="base" hangingPunct="0">
              <a:spcBef>
                <a:spcPct val="0"/>
              </a:spcBef>
              <a:spcAft>
                <a:spcPct val="0"/>
              </a:spcAft>
              <a:buFont typeface="Arial" pitchFamily="34" charset="0"/>
              <a:buChar char="•"/>
            </a:pPr>
            <a:r>
              <a:rPr lang="en-US" sz="2800" b="1" dirty="0" smtClean="0">
                <a:latin typeface="Browallia New" pitchFamily="34" charset="-34"/>
                <a:cs typeface="Browallia New" pitchFamily="34" charset="-34"/>
              </a:rPr>
              <a:t>Non-Physical Challenges</a:t>
            </a:r>
          </a:p>
          <a:p>
            <a:pPr marL="457200" indent="-4572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Gangster </a:t>
            </a:r>
            <a:r>
              <a:rPr lang="en-US" sz="2400" dirty="0">
                <a:latin typeface="Browallia New" pitchFamily="34" charset="-34"/>
                <a:cs typeface="Browallia New" pitchFamily="34" charset="-34"/>
              </a:rPr>
              <a:t>and pirates have posed dangerous conditions for commercial navigation and transported </a:t>
            </a:r>
            <a:r>
              <a:rPr lang="en-US" sz="2400" dirty="0" smtClean="0">
                <a:latin typeface="Browallia New" pitchFamily="34" charset="-34"/>
                <a:cs typeface="Browallia New" pitchFamily="34" charset="-34"/>
              </a:rPr>
              <a:t>goods</a:t>
            </a:r>
          </a:p>
          <a:p>
            <a:pPr marL="457200" indent="-457200" eaLnBrk="0" fontAlgn="base" hangingPunct="0">
              <a:spcBef>
                <a:spcPct val="0"/>
              </a:spcBef>
              <a:spcAft>
                <a:spcPct val="0"/>
              </a:spcAft>
              <a:buFont typeface="Wingdings" pitchFamily="2" charset="2"/>
              <a:buChar char="Ø"/>
            </a:pPr>
            <a:r>
              <a:rPr lang="en-US" sz="2400" dirty="0">
                <a:latin typeface="Browallia New" pitchFamily="34" charset="-34"/>
                <a:cs typeface="Browallia New" pitchFamily="34" charset="-34"/>
              </a:rPr>
              <a:t>Golden Triangle has been one of the most extensive opium-producing areas of Asia and of the world since the 1950s. </a:t>
            </a:r>
            <a:endParaRPr lang="en-US" sz="2400" dirty="0" smtClean="0">
              <a:latin typeface="Browallia New" pitchFamily="34" charset="-34"/>
              <a:cs typeface="Browallia New" pitchFamily="34" charset="-34"/>
            </a:endParaRPr>
          </a:p>
          <a:p>
            <a:pPr marL="457200" indent="-457200" eaLnBrk="0" fontAlgn="base" hangingPunct="0">
              <a:spcBef>
                <a:spcPct val="0"/>
              </a:spcBef>
              <a:spcAft>
                <a:spcPct val="0"/>
              </a:spcAft>
              <a:buFont typeface="Wingdings" pitchFamily="2" charset="2"/>
              <a:buChar char="Ø"/>
            </a:pPr>
            <a:r>
              <a:rPr lang="en-US" sz="2400" dirty="0">
                <a:latin typeface="Browallia New" pitchFamily="34" charset="-34"/>
                <a:cs typeface="Browallia New" pitchFamily="34" charset="-34"/>
              </a:rPr>
              <a:t>On October 5, 2011, two Chinese cargo ships were attacked on </a:t>
            </a:r>
            <a:r>
              <a:rPr lang="en-US" sz="2400" dirty="0" smtClean="0">
                <a:latin typeface="Browallia New" pitchFamily="34" charset="-34"/>
                <a:cs typeface="Browallia New" pitchFamily="34" charset="-34"/>
              </a:rPr>
              <a:t>Mekong </a:t>
            </a:r>
            <a:r>
              <a:rPr lang="en-US" sz="2400" dirty="0">
                <a:latin typeface="Browallia New" pitchFamily="34" charset="-34"/>
                <a:cs typeface="Browallia New" pitchFamily="34" charset="-34"/>
              </a:rPr>
              <a:t>River in the Golden Triangle </a:t>
            </a:r>
            <a:r>
              <a:rPr lang="en-US" sz="2400" dirty="0" smtClean="0">
                <a:latin typeface="Browallia New" pitchFamily="34" charset="-34"/>
                <a:cs typeface="Browallia New" pitchFamily="34" charset="-34"/>
              </a:rPr>
              <a:t>region. </a:t>
            </a:r>
            <a:r>
              <a:rPr lang="en-US" sz="2400" dirty="0">
                <a:latin typeface="Browallia New" pitchFamily="34" charset="-34"/>
                <a:cs typeface="Browallia New" pitchFamily="34" charset="-34"/>
              </a:rPr>
              <a:t>All thirteen crews on the two ships were killed and dumped in the river. </a:t>
            </a:r>
            <a:endParaRPr lang="en-US" sz="2400" dirty="0" smtClean="0">
              <a:latin typeface="Browallia New" pitchFamily="34" charset="-34"/>
              <a:cs typeface="Browallia New" pitchFamily="34" charset="-34"/>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463" y="1700808"/>
            <a:ext cx="393093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007" y="4077072"/>
            <a:ext cx="3435846" cy="237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Existing Transportation Condition</a:t>
            </a:r>
          </a:p>
          <a:p>
            <a:pPr lvl="0" indent="6350" algn="ctr" fontAlgn="base">
              <a:spcBef>
                <a:spcPct val="0"/>
              </a:spcBef>
              <a:spcAft>
                <a:spcPct val="0"/>
              </a:spcAft>
            </a:pPr>
            <a:endParaRPr lang="th-TH" sz="3600" dirty="0" smtClean="0">
              <a:solidFill>
                <a:schemeClr val="tx1"/>
              </a:solidFill>
              <a:latin typeface="Arial" pitchFamily="34" charset="0"/>
              <a:cs typeface="Angsana New" pitchFamily="18" charset="-34"/>
            </a:endParaRPr>
          </a:p>
        </p:txBody>
      </p:sp>
    </p:spTree>
    <p:extLst>
      <p:ext uri="{BB962C8B-B14F-4D97-AF65-F5344CB8AC3E}">
        <p14:creationId xmlns:p14="http://schemas.microsoft.com/office/powerpoint/2010/main" val="107475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Impact of Transportation Development Plan (1)</a:t>
            </a:r>
            <a:endParaRPr lang="th-TH" sz="3600" dirty="0" smtClean="0">
              <a:solidFill>
                <a:schemeClr val="tx1"/>
              </a:solidFill>
              <a:latin typeface="Arial" pitchFamily="34" charset="0"/>
              <a:cs typeface="Angsana New" pitchFamily="18" charset="-34"/>
            </a:endParaRPr>
          </a:p>
        </p:txBody>
      </p:sp>
      <p:graphicFrame>
        <p:nvGraphicFramePr>
          <p:cNvPr id="2" name="Table 1"/>
          <p:cNvGraphicFramePr>
            <a:graphicFrameLocks noGrp="1"/>
          </p:cNvGraphicFramePr>
          <p:nvPr>
            <p:extLst>
              <p:ext uri="{D42A27DB-BD31-4B8C-83A1-F6EECF244321}">
                <p14:modId xmlns:p14="http://schemas.microsoft.com/office/powerpoint/2010/main" val="3354204152"/>
              </p:ext>
            </p:extLst>
          </p:nvPr>
        </p:nvGraphicFramePr>
        <p:xfrm>
          <a:off x="539552" y="1484784"/>
          <a:ext cx="8064896" cy="5047488"/>
        </p:xfrm>
        <a:graphic>
          <a:graphicData uri="http://schemas.openxmlformats.org/drawingml/2006/table">
            <a:tbl>
              <a:tblPr firstRow="1" firstCol="1" bandRow="1">
                <a:tableStyleId>{5C22544A-7EE6-4342-B048-85BDC9FD1C3A}</a:tableStyleId>
              </a:tblPr>
              <a:tblGrid>
                <a:gridCol w="2232248"/>
                <a:gridCol w="1296144"/>
                <a:gridCol w="2304256"/>
                <a:gridCol w="2232248"/>
              </a:tblGrid>
              <a:tr h="0">
                <a:tc>
                  <a:txBody>
                    <a:bodyPr/>
                    <a:lstStyle/>
                    <a:p>
                      <a:pPr algn="ctr">
                        <a:lnSpc>
                          <a:spcPct val="115000"/>
                        </a:lnSpc>
                        <a:spcAft>
                          <a:spcPts val="0"/>
                        </a:spcAft>
                      </a:pPr>
                      <a:r>
                        <a:rPr lang="en-US" sz="2400" dirty="0">
                          <a:effectLst/>
                          <a:latin typeface="BrowalliaUPC" pitchFamily="34" charset="-34"/>
                          <a:cs typeface="BrowalliaUPC" pitchFamily="34" charset="-34"/>
                        </a:rPr>
                        <a:t>Plan/Project</a:t>
                      </a:r>
                      <a:endParaRPr lang="en-US" sz="2400" dirty="0">
                        <a:effectLst/>
                        <a:latin typeface="BrowalliaUPC" pitchFamily="34" charset="-34"/>
                        <a:ea typeface="Calibri"/>
                        <a:cs typeface="BrowalliaUPC" pitchFamily="34" charset="-34"/>
                      </a:endParaRPr>
                    </a:p>
                  </a:txBody>
                  <a:tcPr marL="68580" marR="68580" marT="0" marB="0"/>
                </a:tc>
                <a:tc>
                  <a:txBody>
                    <a:bodyPr/>
                    <a:lstStyle/>
                    <a:p>
                      <a:pPr algn="ctr">
                        <a:lnSpc>
                          <a:spcPct val="115000"/>
                        </a:lnSpc>
                        <a:spcAft>
                          <a:spcPts val="0"/>
                        </a:spcAft>
                      </a:pPr>
                      <a:r>
                        <a:rPr lang="en-US" sz="2400">
                          <a:effectLst/>
                          <a:latin typeface="BrowalliaUPC" pitchFamily="34" charset="-34"/>
                          <a:cs typeface="BrowalliaUPC" pitchFamily="34" charset="-34"/>
                        </a:rPr>
                        <a:t>Range/Year</a:t>
                      </a:r>
                      <a:endParaRPr lang="en-US" sz="2400">
                        <a:effectLst/>
                        <a:latin typeface="BrowalliaUPC" pitchFamily="34" charset="-34"/>
                        <a:ea typeface="Calibri"/>
                        <a:cs typeface="BrowalliaUPC" pitchFamily="34" charset="-34"/>
                      </a:endParaRPr>
                    </a:p>
                  </a:txBody>
                  <a:tcPr marL="68580" marR="68580" marT="0" marB="0"/>
                </a:tc>
                <a:tc>
                  <a:txBody>
                    <a:bodyPr/>
                    <a:lstStyle/>
                    <a:p>
                      <a:pPr algn="ctr">
                        <a:lnSpc>
                          <a:spcPct val="115000"/>
                        </a:lnSpc>
                        <a:spcAft>
                          <a:spcPts val="0"/>
                        </a:spcAft>
                      </a:pPr>
                      <a:r>
                        <a:rPr lang="en-US" sz="2400">
                          <a:effectLst/>
                          <a:latin typeface="BrowalliaUPC" pitchFamily="34" charset="-34"/>
                          <a:cs typeface="BrowalliaUPC" pitchFamily="34" charset="-34"/>
                        </a:rPr>
                        <a:t>Type/Degree</a:t>
                      </a:r>
                      <a:endParaRPr lang="en-US" sz="2400">
                        <a:effectLst/>
                        <a:latin typeface="BrowalliaUPC" pitchFamily="34" charset="-34"/>
                        <a:ea typeface="Calibri"/>
                        <a:cs typeface="BrowalliaUPC" pitchFamily="34" charset="-34"/>
                      </a:endParaRPr>
                    </a:p>
                  </a:txBody>
                  <a:tcPr marL="68580" marR="68580" marT="0" marB="0"/>
                </a:tc>
                <a:tc>
                  <a:txBody>
                    <a:bodyPr/>
                    <a:lstStyle/>
                    <a:p>
                      <a:pPr algn="ctr">
                        <a:lnSpc>
                          <a:spcPct val="115000"/>
                        </a:lnSpc>
                        <a:spcAft>
                          <a:spcPts val="0"/>
                        </a:spcAft>
                      </a:pPr>
                      <a:r>
                        <a:rPr lang="en-US" sz="2400">
                          <a:effectLst/>
                          <a:latin typeface="BrowalliaUPC" pitchFamily="34" charset="-34"/>
                          <a:cs typeface="BrowalliaUPC" pitchFamily="34" charset="-34"/>
                        </a:rPr>
                        <a:t>Note</a:t>
                      </a:r>
                      <a:endParaRPr lang="en-US" sz="2400">
                        <a:effectLst/>
                        <a:latin typeface="BrowalliaUPC" pitchFamily="34" charset="-34"/>
                        <a:ea typeface="Calibri"/>
                        <a:cs typeface="BrowalliaUPC" pitchFamily="34" charset="-34"/>
                      </a:endParaRPr>
                    </a:p>
                  </a:txBody>
                  <a:tcPr marL="68580" marR="68580" marT="0" marB="0"/>
                </a:tc>
              </a:tr>
              <a:tr h="0">
                <a:tc>
                  <a:txBody>
                    <a:bodyPr/>
                    <a:lstStyle/>
                    <a:p>
                      <a:pPr>
                        <a:lnSpc>
                          <a:spcPct val="115000"/>
                        </a:lnSpc>
                        <a:spcAft>
                          <a:spcPts val="0"/>
                        </a:spcAft>
                      </a:pPr>
                      <a:r>
                        <a:rPr lang="en-US" sz="2400">
                          <a:effectLst/>
                          <a:latin typeface="BrowalliaUPC" pitchFamily="34" charset="-34"/>
                          <a:cs typeface="BrowalliaUPC" pitchFamily="34" charset="-34"/>
                        </a:rPr>
                        <a:t>Dual-track railway project to Chiang Khong</a:t>
                      </a:r>
                      <a:endParaRPr lang="en-US" sz="2400">
                        <a:effectLst/>
                        <a:latin typeface="BrowalliaUPC" pitchFamily="34" charset="-34"/>
                        <a:ea typeface="Calibri"/>
                        <a:cs typeface="BrowalliaUPC" pitchFamily="34" charset="-34"/>
                      </a:endParaRPr>
                    </a:p>
                  </a:txBody>
                  <a:tcPr marL="68580" marR="68580" marT="0" marB="0"/>
                </a:tc>
                <a:tc>
                  <a:txBody>
                    <a:bodyPr/>
                    <a:lstStyle/>
                    <a:p>
                      <a:pPr>
                        <a:lnSpc>
                          <a:spcPct val="115000"/>
                        </a:lnSpc>
                        <a:spcAft>
                          <a:spcPts val="0"/>
                        </a:spcAft>
                      </a:pPr>
                      <a:r>
                        <a:rPr lang="en-US" sz="2400" dirty="0">
                          <a:effectLst/>
                          <a:latin typeface="BrowalliaUPC" pitchFamily="34" charset="-34"/>
                          <a:cs typeface="BrowalliaUPC" pitchFamily="34" charset="-34"/>
                        </a:rPr>
                        <a:t>Long-term (after 2020) </a:t>
                      </a:r>
                      <a:endParaRPr lang="en-US" sz="2400" dirty="0">
                        <a:effectLst/>
                        <a:latin typeface="BrowalliaUPC" pitchFamily="34" charset="-34"/>
                        <a:ea typeface="Calibri"/>
                        <a:cs typeface="BrowalliaUPC" pitchFamily="34" charset="-34"/>
                      </a:endParaRPr>
                    </a:p>
                  </a:txBody>
                  <a:tcPr marL="68580" marR="68580" marT="0" marB="0"/>
                </a:tc>
                <a:tc rowSpan="2">
                  <a:txBody>
                    <a:bodyPr/>
                    <a:lstStyle/>
                    <a:p>
                      <a:pPr>
                        <a:lnSpc>
                          <a:spcPct val="115000"/>
                        </a:lnSpc>
                        <a:spcAft>
                          <a:spcPts val="0"/>
                        </a:spcAft>
                      </a:pPr>
                      <a:r>
                        <a:rPr lang="en-US" sz="2400">
                          <a:effectLst/>
                          <a:latin typeface="BrowalliaUPC" pitchFamily="34" charset="-34"/>
                          <a:cs typeface="BrowalliaUPC" pitchFamily="34" charset="-34"/>
                        </a:rPr>
                        <a:t>Affect Mekong shipping negatively Mekong shipping since R3A would be more convenient and easier for rail transfer.</a:t>
                      </a:r>
                      <a:endParaRPr lang="en-US" sz="2400">
                        <a:effectLst/>
                        <a:latin typeface="BrowalliaUPC" pitchFamily="34" charset="-34"/>
                        <a:ea typeface="Calibri"/>
                        <a:cs typeface="BrowalliaUPC" pitchFamily="34" charset="-34"/>
                      </a:endParaRPr>
                    </a:p>
                  </a:txBody>
                  <a:tcPr marL="68580" marR="68580" marT="0" marB="0"/>
                </a:tc>
                <a:tc rowSpan="2">
                  <a:txBody>
                    <a:bodyPr/>
                    <a:lstStyle/>
                    <a:p>
                      <a:pPr>
                        <a:lnSpc>
                          <a:spcPct val="115000"/>
                        </a:lnSpc>
                        <a:spcAft>
                          <a:spcPts val="0"/>
                        </a:spcAft>
                      </a:pPr>
                      <a:r>
                        <a:rPr lang="en-US" sz="2400">
                          <a:effectLst/>
                          <a:latin typeface="BrowalliaUPC" pitchFamily="34" charset="-34"/>
                          <a:cs typeface="BrowalliaUPC" pitchFamily="34" charset="-34"/>
                        </a:rPr>
                        <a:t>The development of Chiang Khong by both government and private sectors mean less development in Chiang Saen port or Chiang Saen area.</a:t>
                      </a:r>
                      <a:endParaRPr lang="en-US" sz="2400">
                        <a:effectLst/>
                        <a:latin typeface="BrowalliaUPC" pitchFamily="34" charset="-34"/>
                        <a:ea typeface="Calibri"/>
                        <a:cs typeface="BrowalliaUPC" pitchFamily="34" charset="-34"/>
                      </a:endParaRPr>
                    </a:p>
                  </a:txBody>
                  <a:tcPr marL="68580" marR="68580" marT="0" marB="0"/>
                </a:tc>
              </a:tr>
              <a:tr h="0">
                <a:tc>
                  <a:txBody>
                    <a:bodyPr/>
                    <a:lstStyle/>
                    <a:p>
                      <a:pPr>
                        <a:lnSpc>
                          <a:spcPct val="115000"/>
                        </a:lnSpc>
                        <a:spcAft>
                          <a:spcPts val="0"/>
                        </a:spcAft>
                      </a:pPr>
                      <a:r>
                        <a:rPr lang="en-US" sz="2400">
                          <a:effectLst/>
                          <a:latin typeface="BrowalliaUPC" pitchFamily="34" charset="-34"/>
                          <a:cs typeface="BrowalliaUPC" pitchFamily="34" charset="-34"/>
                        </a:rPr>
                        <a:t>Logistics Park at Chiang Khong</a:t>
                      </a:r>
                      <a:endParaRPr lang="en-US" sz="2400">
                        <a:effectLst/>
                        <a:latin typeface="BrowalliaUPC" pitchFamily="34" charset="-34"/>
                        <a:ea typeface="Calibri"/>
                        <a:cs typeface="BrowalliaUPC" pitchFamily="34" charset="-34"/>
                      </a:endParaRPr>
                    </a:p>
                  </a:txBody>
                  <a:tcPr marL="68580" marR="68580" marT="0" marB="0"/>
                </a:tc>
                <a:tc>
                  <a:txBody>
                    <a:bodyPr/>
                    <a:lstStyle/>
                    <a:p>
                      <a:pPr>
                        <a:lnSpc>
                          <a:spcPct val="115000"/>
                        </a:lnSpc>
                        <a:spcAft>
                          <a:spcPts val="0"/>
                        </a:spcAft>
                      </a:pPr>
                      <a:r>
                        <a:rPr lang="en-US" sz="2400">
                          <a:effectLst/>
                          <a:latin typeface="BrowalliaUPC" pitchFamily="34" charset="-34"/>
                          <a:cs typeface="BrowalliaUPC" pitchFamily="34" charset="-34"/>
                        </a:rPr>
                        <a:t>Long-term (after 2015)</a:t>
                      </a:r>
                      <a:endParaRPr lang="en-US" sz="2400">
                        <a:effectLst/>
                        <a:latin typeface="BrowalliaUPC" pitchFamily="34" charset="-34"/>
                        <a:ea typeface="Calibri"/>
                        <a:cs typeface="BrowalliaUPC" pitchFamily="34" charset="-34"/>
                      </a:endParaRPr>
                    </a:p>
                  </a:txBody>
                  <a:tcPr marL="68580" marR="68580" marT="0" marB="0"/>
                </a:tc>
                <a:tc vMerge="1">
                  <a:txBody>
                    <a:bodyPr/>
                    <a:lstStyle/>
                    <a:p>
                      <a:endParaRPr lang="th-TH"/>
                    </a:p>
                  </a:txBody>
                  <a:tcPr/>
                </a:tc>
                <a:tc vMerge="1">
                  <a:txBody>
                    <a:bodyPr/>
                    <a:lstStyle/>
                    <a:p>
                      <a:endParaRPr lang="th-TH"/>
                    </a:p>
                  </a:txBody>
                  <a:tcPr/>
                </a:tc>
              </a:tr>
              <a:tr h="0">
                <a:tc>
                  <a:txBody>
                    <a:bodyPr/>
                    <a:lstStyle/>
                    <a:p>
                      <a:pPr>
                        <a:lnSpc>
                          <a:spcPct val="115000"/>
                        </a:lnSpc>
                        <a:spcAft>
                          <a:spcPts val="0"/>
                        </a:spcAft>
                      </a:pPr>
                      <a:r>
                        <a:rPr lang="en-US" sz="2400">
                          <a:effectLst/>
                          <a:latin typeface="BrowalliaUPC" pitchFamily="34" charset="-34"/>
                          <a:cs typeface="BrowalliaUPC" pitchFamily="34" charset="-34"/>
                        </a:rPr>
                        <a:t>Laos Railway Project</a:t>
                      </a:r>
                      <a:endParaRPr lang="en-US" sz="2400">
                        <a:effectLst/>
                        <a:latin typeface="BrowalliaUPC" pitchFamily="34" charset="-34"/>
                        <a:ea typeface="Calibri"/>
                        <a:cs typeface="BrowalliaUPC" pitchFamily="34" charset="-34"/>
                      </a:endParaRPr>
                    </a:p>
                  </a:txBody>
                  <a:tcPr marL="68580" marR="68580" marT="0" marB="0"/>
                </a:tc>
                <a:tc>
                  <a:txBody>
                    <a:bodyPr/>
                    <a:lstStyle/>
                    <a:p>
                      <a:pPr>
                        <a:lnSpc>
                          <a:spcPct val="115000"/>
                        </a:lnSpc>
                        <a:spcAft>
                          <a:spcPts val="0"/>
                        </a:spcAft>
                      </a:pPr>
                      <a:r>
                        <a:rPr lang="en-US" sz="2400" dirty="0">
                          <a:effectLst/>
                          <a:latin typeface="BrowalliaUPC" pitchFamily="34" charset="-34"/>
                          <a:cs typeface="BrowalliaUPC" pitchFamily="34" charset="-34"/>
                        </a:rPr>
                        <a:t>Long-term</a:t>
                      </a:r>
                    </a:p>
                    <a:p>
                      <a:pPr>
                        <a:lnSpc>
                          <a:spcPct val="115000"/>
                        </a:lnSpc>
                        <a:spcAft>
                          <a:spcPts val="0"/>
                        </a:spcAft>
                      </a:pPr>
                      <a:r>
                        <a:rPr lang="en-US" sz="2400" dirty="0">
                          <a:effectLst/>
                          <a:latin typeface="BrowalliaUPC" pitchFamily="34" charset="-34"/>
                          <a:cs typeface="BrowalliaUPC" pitchFamily="34" charset="-34"/>
                        </a:rPr>
                        <a:t>(&gt;5-10 years)</a:t>
                      </a:r>
                      <a:endParaRPr lang="en-US" sz="2400" dirty="0">
                        <a:effectLst/>
                        <a:latin typeface="BrowalliaUPC" pitchFamily="34" charset="-34"/>
                        <a:ea typeface="Calibri"/>
                        <a:cs typeface="BrowalliaUPC" pitchFamily="34" charset="-34"/>
                      </a:endParaRPr>
                    </a:p>
                  </a:txBody>
                  <a:tcPr marL="68580" marR="68580" marT="0" marB="0"/>
                </a:tc>
                <a:tc>
                  <a:txBody>
                    <a:bodyPr/>
                    <a:lstStyle/>
                    <a:p>
                      <a:pPr>
                        <a:lnSpc>
                          <a:spcPct val="115000"/>
                        </a:lnSpc>
                        <a:spcAft>
                          <a:spcPts val="0"/>
                        </a:spcAft>
                      </a:pPr>
                      <a:r>
                        <a:rPr lang="en-US" sz="2400">
                          <a:effectLst/>
                          <a:latin typeface="BrowalliaUPC" pitchFamily="34" charset="-34"/>
                          <a:cs typeface="BrowalliaUPC" pitchFamily="34" charset="-34"/>
                        </a:rPr>
                        <a:t>Affect Mekong shipping negatively since rail is more efficient for freight and containers shipping</a:t>
                      </a:r>
                      <a:endParaRPr lang="en-US" sz="2400">
                        <a:effectLst/>
                        <a:latin typeface="BrowalliaUPC" pitchFamily="34" charset="-34"/>
                        <a:ea typeface="Calibri"/>
                        <a:cs typeface="BrowalliaUPC" pitchFamily="34" charset="-34"/>
                      </a:endParaRPr>
                    </a:p>
                  </a:txBody>
                  <a:tcPr marL="68580" marR="68580" marT="0" marB="0"/>
                </a:tc>
                <a:tc>
                  <a:txBody>
                    <a:bodyPr/>
                    <a:lstStyle/>
                    <a:p>
                      <a:pPr>
                        <a:lnSpc>
                          <a:spcPct val="115000"/>
                        </a:lnSpc>
                        <a:spcAft>
                          <a:spcPts val="0"/>
                        </a:spcAft>
                      </a:pPr>
                      <a:r>
                        <a:rPr lang="en-US" sz="2400" dirty="0">
                          <a:effectLst/>
                          <a:latin typeface="BrowalliaUPC" pitchFamily="34" charset="-34"/>
                          <a:cs typeface="BrowalliaUPC" pitchFamily="34" charset="-34"/>
                        </a:rPr>
                        <a:t>This project is still on negotiation. It has lots of uncertainty esp. on financial deal.</a:t>
                      </a:r>
                      <a:endParaRPr lang="en-US" sz="2400" dirty="0">
                        <a:effectLst/>
                        <a:latin typeface="BrowalliaUPC" pitchFamily="34" charset="-34"/>
                        <a:ea typeface="Calibri"/>
                        <a:cs typeface="BrowalliaUPC" pitchFamily="34" charset="-34"/>
                      </a:endParaRPr>
                    </a:p>
                  </a:txBody>
                  <a:tcPr marL="68580" marR="68580" marT="0" marB="0"/>
                </a:tc>
              </a:tr>
            </a:tbl>
          </a:graphicData>
        </a:graphic>
      </p:graphicFrame>
    </p:spTree>
    <p:extLst>
      <p:ext uri="{BB962C8B-B14F-4D97-AF65-F5344CB8AC3E}">
        <p14:creationId xmlns:p14="http://schemas.microsoft.com/office/powerpoint/2010/main" val="258926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Impact of Transportation Development Plan (2)</a:t>
            </a:r>
            <a:endParaRPr lang="th-TH" sz="3600" dirty="0" smtClean="0">
              <a:solidFill>
                <a:schemeClr val="tx1"/>
              </a:solidFill>
              <a:latin typeface="Arial" pitchFamily="34" charset="0"/>
              <a:cs typeface="Angsana New" pitchFamily="18" charset="-34"/>
            </a:endParaRPr>
          </a:p>
        </p:txBody>
      </p:sp>
      <p:graphicFrame>
        <p:nvGraphicFramePr>
          <p:cNvPr id="2" name="Table 1"/>
          <p:cNvGraphicFramePr>
            <a:graphicFrameLocks noGrp="1"/>
          </p:cNvGraphicFramePr>
          <p:nvPr>
            <p:extLst>
              <p:ext uri="{D42A27DB-BD31-4B8C-83A1-F6EECF244321}">
                <p14:modId xmlns:p14="http://schemas.microsoft.com/office/powerpoint/2010/main" val="2340290458"/>
              </p:ext>
            </p:extLst>
          </p:nvPr>
        </p:nvGraphicFramePr>
        <p:xfrm>
          <a:off x="287524" y="1484784"/>
          <a:ext cx="8748972" cy="5047488"/>
        </p:xfrm>
        <a:graphic>
          <a:graphicData uri="http://schemas.openxmlformats.org/drawingml/2006/table">
            <a:tbl>
              <a:tblPr firstRow="1" firstCol="1" bandRow="1">
                <a:tableStyleId>{5C22544A-7EE6-4342-B048-85BDC9FD1C3A}</a:tableStyleId>
              </a:tblPr>
              <a:tblGrid>
                <a:gridCol w="1800200"/>
                <a:gridCol w="1368152"/>
                <a:gridCol w="2664296"/>
                <a:gridCol w="2916324"/>
              </a:tblGrid>
              <a:tr h="0">
                <a:tc>
                  <a:txBody>
                    <a:bodyPr/>
                    <a:lstStyle/>
                    <a:p>
                      <a:pPr algn="ctr">
                        <a:lnSpc>
                          <a:spcPct val="115000"/>
                        </a:lnSpc>
                        <a:spcAft>
                          <a:spcPts val="0"/>
                        </a:spcAft>
                      </a:pPr>
                      <a:r>
                        <a:rPr lang="en-US" sz="2400" dirty="0">
                          <a:effectLst/>
                          <a:latin typeface="BrowalliaUPC" pitchFamily="34" charset="-34"/>
                          <a:cs typeface="BrowalliaUPC" pitchFamily="34" charset="-34"/>
                        </a:rPr>
                        <a:t>Plan/Project</a:t>
                      </a:r>
                      <a:endParaRPr lang="en-US" sz="2400" dirty="0">
                        <a:effectLst/>
                        <a:latin typeface="BrowalliaUPC" pitchFamily="34" charset="-34"/>
                        <a:ea typeface="Calibri"/>
                        <a:cs typeface="BrowalliaUPC" pitchFamily="34" charset="-34"/>
                      </a:endParaRPr>
                    </a:p>
                  </a:txBody>
                  <a:tcPr marL="68580" marR="68580" marT="0" marB="0"/>
                </a:tc>
                <a:tc>
                  <a:txBody>
                    <a:bodyPr/>
                    <a:lstStyle/>
                    <a:p>
                      <a:pPr algn="ctr">
                        <a:lnSpc>
                          <a:spcPct val="115000"/>
                        </a:lnSpc>
                        <a:spcAft>
                          <a:spcPts val="0"/>
                        </a:spcAft>
                      </a:pPr>
                      <a:r>
                        <a:rPr lang="en-US" sz="2400">
                          <a:effectLst/>
                          <a:latin typeface="BrowalliaUPC" pitchFamily="34" charset="-34"/>
                          <a:cs typeface="BrowalliaUPC" pitchFamily="34" charset="-34"/>
                        </a:rPr>
                        <a:t>Range/Year</a:t>
                      </a:r>
                      <a:endParaRPr lang="en-US" sz="2400">
                        <a:effectLst/>
                        <a:latin typeface="BrowalliaUPC" pitchFamily="34" charset="-34"/>
                        <a:ea typeface="Calibri"/>
                        <a:cs typeface="BrowalliaUPC" pitchFamily="34" charset="-34"/>
                      </a:endParaRPr>
                    </a:p>
                  </a:txBody>
                  <a:tcPr marL="68580" marR="68580" marT="0" marB="0"/>
                </a:tc>
                <a:tc>
                  <a:txBody>
                    <a:bodyPr/>
                    <a:lstStyle/>
                    <a:p>
                      <a:pPr algn="ctr">
                        <a:lnSpc>
                          <a:spcPct val="115000"/>
                        </a:lnSpc>
                        <a:spcAft>
                          <a:spcPts val="0"/>
                        </a:spcAft>
                      </a:pPr>
                      <a:r>
                        <a:rPr lang="en-US" sz="2400">
                          <a:effectLst/>
                          <a:latin typeface="BrowalliaUPC" pitchFamily="34" charset="-34"/>
                          <a:cs typeface="BrowalliaUPC" pitchFamily="34" charset="-34"/>
                        </a:rPr>
                        <a:t>Type/Degree</a:t>
                      </a:r>
                      <a:endParaRPr lang="en-US" sz="2400">
                        <a:effectLst/>
                        <a:latin typeface="BrowalliaUPC" pitchFamily="34" charset="-34"/>
                        <a:ea typeface="Calibri"/>
                        <a:cs typeface="BrowalliaUPC" pitchFamily="34" charset="-34"/>
                      </a:endParaRPr>
                    </a:p>
                  </a:txBody>
                  <a:tcPr marL="68580" marR="68580" marT="0" marB="0"/>
                </a:tc>
                <a:tc>
                  <a:txBody>
                    <a:bodyPr/>
                    <a:lstStyle/>
                    <a:p>
                      <a:pPr algn="ctr">
                        <a:lnSpc>
                          <a:spcPct val="115000"/>
                        </a:lnSpc>
                        <a:spcAft>
                          <a:spcPts val="0"/>
                        </a:spcAft>
                      </a:pPr>
                      <a:r>
                        <a:rPr lang="en-US" sz="2400">
                          <a:effectLst/>
                          <a:latin typeface="BrowalliaUPC" pitchFamily="34" charset="-34"/>
                          <a:cs typeface="BrowalliaUPC" pitchFamily="34" charset="-34"/>
                        </a:rPr>
                        <a:t>Note</a:t>
                      </a:r>
                      <a:endParaRPr lang="en-US" sz="2400">
                        <a:effectLst/>
                        <a:latin typeface="BrowalliaUPC" pitchFamily="34" charset="-34"/>
                        <a:ea typeface="Calibri"/>
                        <a:cs typeface="BrowalliaUPC" pitchFamily="34" charset="-34"/>
                      </a:endParaRPr>
                    </a:p>
                  </a:txBody>
                  <a:tcPr marL="68580" marR="68580" marT="0" marB="0"/>
                </a:tc>
              </a:tr>
              <a:tr h="0">
                <a:tc>
                  <a:txBody>
                    <a:bodyPr/>
                    <a:lstStyle/>
                    <a:p>
                      <a:pPr>
                        <a:lnSpc>
                          <a:spcPct val="115000"/>
                        </a:lnSpc>
                        <a:spcAft>
                          <a:spcPts val="0"/>
                        </a:spcAft>
                      </a:pPr>
                      <a:r>
                        <a:rPr lang="en-US" sz="2400" dirty="0" err="1">
                          <a:effectLst/>
                          <a:latin typeface="BrowalliaUPC" pitchFamily="34" charset="-34"/>
                          <a:ea typeface="Calibri"/>
                          <a:cs typeface="BrowalliaUPC" pitchFamily="34" charset="-34"/>
                        </a:rPr>
                        <a:t>Tonpheung</a:t>
                      </a:r>
                      <a:r>
                        <a:rPr lang="en-US" sz="2400" dirty="0">
                          <a:effectLst/>
                          <a:latin typeface="BrowalliaUPC" pitchFamily="34" charset="-34"/>
                          <a:ea typeface="Calibri"/>
                          <a:cs typeface="BrowalliaUPC" pitchFamily="34" charset="-34"/>
                        </a:rPr>
                        <a:t> International Airport</a:t>
                      </a:r>
                    </a:p>
                  </a:txBody>
                  <a:tcPr marL="68580" marR="68580" marT="0" marB="0"/>
                </a:tc>
                <a:tc>
                  <a:txBody>
                    <a:bodyPr/>
                    <a:lstStyle/>
                    <a:p>
                      <a:pPr>
                        <a:lnSpc>
                          <a:spcPct val="115000"/>
                        </a:lnSpc>
                        <a:spcAft>
                          <a:spcPts val="0"/>
                        </a:spcAft>
                      </a:pPr>
                      <a:r>
                        <a:rPr lang="en-US" sz="2400" dirty="0">
                          <a:effectLst/>
                          <a:latin typeface="BrowalliaUPC" pitchFamily="34" charset="-34"/>
                          <a:ea typeface="Calibri"/>
                          <a:cs typeface="BrowalliaUPC" pitchFamily="34" charset="-34"/>
                        </a:rPr>
                        <a:t>Long-term</a:t>
                      </a:r>
                    </a:p>
                    <a:p>
                      <a:pPr>
                        <a:lnSpc>
                          <a:spcPct val="115000"/>
                        </a:lnSpc>
                        <a:spcAft>
                          <a:spcPts val="0"/>
                        </a:spcAft>
                      </a:pPr>
                      <a:r>
                        <a:rPr lang="en-US" sz="2400" dirty="0">
                          <a:effectLst/>
                          <a:latin typeface="BrowalliaUPC" pitchFamily="34" charset="-34"/>
                          <a:ea typeface="Calibri"/>
                          <a:cs typeface="BrowalliaUPC" pitchFamily="34" charset="-34"/>
                        </a:rPr>
                        <a:t>(after 2018)</a:t>
                      </a:r>
                    </a:p>
                  </a:txBody>
                  <a:tcPr marL="68580" marR="68580" marT="0" marB="0"/>
                </a:tc>
                <a:tc>
                  <a:txBody>
                    <a:bodyPr/>
                    <a:lstStyle/>
                    <a:p>
                      <a:pPr>
                        <a:lnSpc>
                          <a:spcPct val="115000"/>
                        </a:lnSpc>
                        <a:spcAft>
                          <a:spcPts val="0"/>
                        </a:spcAft>
                      </a:pPr>
                      <a:r>
                        <a:rPr lang="en-US" sz="2400" dirty="0">
                          <a:effectLst/>
                          <a:latin typeface="BrowalliaUPC" pitchFamily="34" charset="-34"/>
                          <a:ea typeface="Calibri"/>
                          <a:cs typeface="BrowalliaUPC" pitchFamily="34" charset="-34"/>
                        </a:rPr>
                        <a:t>Might not affect freight transport on Mekong since river transport is much cheaper for time-insensitive goods.</a:t>
                      </a:r>
                    </a:p>
                  </a:txBody>
                  <a:tcPr marL="68580" marR="68580" marT="0" marB="0"/>
                </a:tc>
                <a:tc>
                  <a:txBody>
                    <a:bodyPr/>
                    <a:lstStyle/>
                    <a:p>
                      <a:pPr>
                        <a:lnSpc>
                          <a:spcPct val="115000"/>
                        </a:lnSpc>
                        <a:spcAft>
                          <a:spcPts val="0"/>
                        </a:spcAft>
                      </a:pPr>
                      <a:r>
                        <a:rPr lang="en-US" sz="2400">
                          <a:effectLst/>
                          <a:latin typeface="BrowalliaUPC" pitchFamily="34" charset="-34"/>
                          <a:ea typeface="Calibri"/>
                          <a:cs typeface="BrowalliaUPC" pitchFamily="34" charset="-34"/>
                        </a:rPr>
                        <a:t>This project might slightly have negatively effect on Mekong cruise tourists since air travel from Kunming is faster</a:t>
                      </a:r>
                    </a:p>
                  </a:txBody>
                  <a:tcPr marL="68580" marR="68580" marT="0" marB="0"/>
                </a:tc>
              </a:tr>
              <a:tr h="0">
                <a:tc>
                  <a:txBody>
                    <a:bodyPr/>
                    <a:lstStyle/>
                    <a:p>
                      <a:pPr>
                        <a:lnSpc>
                          <a:spcPct val="115000"/>
                        </a:lnSpc>
                        <a:spcAft>
                          <a:spcPts val="0"/>
                        </a:spcAft>
                      </a:pPr>
                      <a:r>
                        <a:rPr lang="en-US" sz="2400">
                          <a:effectLst/>
                          <a:latin typeface="BrowalliaUPC" pitchFamily="34" charset="-34"/>
                          <a:ea typeface="Calibri"/>
                          <a:cs typeface="BrowalliaUPC" pitchFamily="34" charset="-34"/>
                        </a:rPr>
                        <a:t>Lao - Burma Friendship Bridge</a:t>
                      </a:r>
                    </a:p>
                  </a:txBody>
                  <a:tcPr marL="68580" marR="68580" marT="0" marB="0"/>
                </a:tc>
                <a:tc>
                  <a:txBody>
                    <a:bodyPr/>
                    <a:lstStyle/>
                    <a:p>
                      <a:pPr>
                        <a:lnSpc>
                          <a:spcPct val="115000"/>
                        </a:lnSpc>
                        <a:spcAft>
                          <a:spcPts val="0"/>
                        </a:spcAft>
                      </a:pPr>
                      <a:r>
                        <a:rPr lang="en-US" sz="2400">
                          <a:effectLst/>
                          <a:latin typeface="BrowalliaUPC" pitchFamily="34" charset="-34"/>
                          <a:ea typeface="Calibri"/>
                          <a:cs typeface="BrowalliaUPC" pitchFamily="34" charset="-34"/>
                        </a:rPr>
                        <a:t>Long-term (after 2016)</a:t>
                      </a:r>
                    </a:p>
                  </a:txBody>
                  <a:tcPr marL="68580" marR="68580" marT="0" marB="0"/>
                </a:tc>
                <a:tc>
                  <a:txBody>
                    <a:bodyPr/>
                    <a:lstStyle/>
                    <a:p>
                      <a:pPr>
                        <a:lnSpc>
                          <a:spcPct val="115000"/>
                        </a:lnSpc>
                        <a:spcAft>
                          <a:spcPts val="0"/>
                        </a:spcAft>
                      </a:pPr>
                      <a:r>
                        <a:rPr lang="en-US" sz="2400">
                          <a:effectLst/>
                          <a:latin typeface="BrowalliaUPC" pitchFamily="34" charset="-34"/>
                          <a:ea typeface="Calibri"/>
                          <a:cs typeface="BrowalliaUPC" pitchFamily="34" charset="-34"/>
                        </a:rPr>
                        <a:t>Could affect freight volumes on Mekong for China-Myanmar trade.</a:t>
                      </a:r>
                    </a:p>
                  </a:txBody>
                  <a:tcPr marL="68580" marR="68580" marT="0" marB="0"/>
                </a:tc>
                <a:tc>
                  <a:txBody>
                    <a:bodyPr/>
                    <a:lstStyle/>
                    <a:p>
                      <a:pPr>
                        <a:lnSpc>
                          <a:spcPct val="115000"/>
                        </a:lnSpc>
                        <a:spcAft>
                          <a:spcPts val="0"/>
                        </a:spcAft>
                      </a:pPr>
                      <a:r>
                        <a:rPr lang="en-US" sz="2400" dirty="0">
                          <a:effectLst/>
                          <a:latin typeface="BrowalliaUPC" pitchFamily="34" charset="-34"/>
                          <a:ea typeface="Calibri"/>
                          <a:cs typeface="BrowalliaUPC" pitchFamily="34" charset="-34"/>
                        </a:rPr>
                        <a:t>This project paves a much easier connection from R3A to Myanmar (instead of rugged terrain R3B). Truck transport from China to Myanmar could use this route.</a:t>
                      </a:r>
                    </a:p>
                  </a:txBody>
                  <a:tcPr marL="68580" marR="68580" marT="0" marB="0"/>
                </a:tc>
              </a:tr>
            </a:tbl>
          </a:graphicData>
        </a:graphic>
      </p:graphicFrame>
    </p:spTree>
    <p:extLst>
      <p:ext uri="{BB962C8B-B14F-4D97-AF65-F5344CB8AC3E}">
        <p14:creationId xmlns:p14="http://schemas.microsoft.com/office/powerpoint/2010/main" val="3105970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Impact of Transportation Development Plan (3)</a:t>
            </a:r>
            <a:endParaRPr lang="th-TH" sz="3600" dirty="0" smtClean="0">
              <a:solidFill>
                <a:schemeClr val="tx1"/>
              </a:solidFill>
              <a:latin typeface="Arial" pitchFamily="34" charset="0"/>
              <a:cs typeface="Angsana New" pitchFamily="18" charset="-34"/>
            </a:endParaRPr>
          </a:p>
        </p:txBody>
      </p:sp>
      <p:graphicFrame>
        <p:nvGraphicFramePr>
          <p:cNvPr id="2" name="Table 1"/>
          <p:cNvGraphicFramePr>
            <a:graphicFrameLocks noGrp="1"/>
          </p:cNvGraphicFramePr>
          <p:nvPr>
            <p:extLst>
              <p:ext uri="{D42A27DB-BD31-4B8C-83A1-F6EECF244321}">
                <p14:modId xmlns:p14="http://schemas.microsoft.com/office/powerpoint/2010/main" val="3646833431"/>
              </p:ext>
            </p:extLst>
          </p:nvPr>
        </p:nvGraphicFramePr>
        <p:xfrm>
          <a:off x="323528" y="1628800"/>
          <a:ext cx="8748972" cy="4626864"/>
        </p:xfrm>
        <a:graphic>
          <a:graphicData uri="http://schemas.openxmlformats.org/drawingml/2006/table">
            <a:tbl>
              <a:tblPr firstRow="1" firstCol="1" bandRow="1">
                <a:tableStyleId>{5C22544A-7EE6-4342-B048-85BDC9FD1C3A}</a:tableStyleId>
              </a:tblPr>
              <a:tblGrid>
                <a:gridCol w="1800200"/>
                <a:gridCol w="1368152"/>
                <a:gridCol w="2664296"/>
                <a:gridCol w="2916324"/>
              </a:tblGrid>
              <a:tr h="0">
                <a:tc>
                  <a:txBody>
                    <a:bodyPr/>
                    <a:lstStyle/>
                    <a:p>
                      <a:pPr algn="ctr">
                        <a:lnSpc>
                          <a:spcPct val="115000"/>
                        </a:lnSpc>
                        <a:spcAft>
                          <a:spcPts val="0"/>
                        </a:spcAft>
                      </a:pPr>
                      <a:r>
                        <a:rPr lang="en-US" sz="2400" dirty="0">
                          <a:effectLst/>
                          <a:latin typeface="BrowalliaUPC" pitchFamily="34" charset="-34"/>
                          <a:cs typeface="BrowalliaUPC" pitchFamily="34" charset="-34"/>
                        </a:rPr>
                        <a:t>Plan/Project</a:t>
                      </a:r>
                      <a:endParaRPr lang="en-US" sz="2400" dirty="0">
                        <a:effectLst/>
                        <a:latin typeface="BrowalliaUPC" pitchFamily="34" charset="-34"/>
                        <a:ea typeface="Calibri"/>
                        <a:cs typeface="BrowalliaUPC" pitchFamily="34" charset="-34"/>
                      </a:endParaRPr>
                    </a:p>
                  </a:txBody>
                  <a:tcPr marL="68580" marR="68580" marT="0" marB="0"/>
                </a:tc>
                <a:tc>
                  <a:txBody>
                    <a:bodyPr/>
                    <a:lstStyle/>
                    <a:p>
                      <a:pPr algn="ctr">
                        <a:lnSpc>
                          <a:spcPct val="115000"/>
                        </a:lnSpc>
                        <a:spcAft>
                          <a:spcPts val="0"/>
                        </a:spcAft>
                      </a:pPr>
                      <a:r>
                        <a:rPr lang="en-US" sz="2400">
                          <a:effectLst/>
                          <a:latin typeface="BrowalliaUPC" pitchFamily="34" charset="-34"/>
                          <a:cs typeface="BrowalliaUPC" pitchFamily="34" charset="-34"/>
                        </a:rPr>
                        <a:t>Range/Year</a:t>
                      </a:r>
                      <a:endParaRPr lang="en-US" sz="2400">
                        <a:effectLst/>
                        <a:latin typeface="BrowalliaUPC" pitchFamily="34" charset="-34"/>
                        <a:ea typeface="Calibri"/>
                        <a:cs typeface="BrowalliaUPC" pitchFamily="34" charset="-34"/>
                      </a:endParaRPr>
                    </a:p>
                  </a:txBody>
                  <a:tcPr marL="68580" marR="68580" marT="0" marB="0"/>
                </a:tc>
                <a:tc>
                  <a:txBody>
                    <a:bodyPr/>
                    <a:lstStyle/>
                    <a:p>
                      <a:pPr algn="ctr">
                        <a:lnSpc>
                          <a:spcPct val="115000"/>
                        </a:lnSpc>
                        <a:spcAft>
                          <a:spcPts val="0"/>
                        </a:spcAft>
                      </a:pPr>
                      <a:r>
                        <a:rPr lang="en-US" sz="2400">
                          <a:effectLst/>
                          <a:latin typeface="BrowalliaUPC" pitchFamily="34" charset="-34"/>
                          <a:cs typeface="BrowalliaUPC" pitchFamily="34" charset="-34"/>
                        </a:rPr>
                        <a:t>Type/Degree</a:t>
                      </a:r>
                      <a:endParaRPr lang="en-US" sz="2400">
                        <a:effectLst/>
                        <a:latin typeface="BrowalliaUPC" pitchFamily="34" charset="-34"/>
                        <a:ea typeface="Calibri"/>
                        <a:cs typeface="BrowalliaUPC" pitchFamily="34" charset="-34"/>
                      </a:endParaRPr>
                    </a:p>
                  </a:txBody>
                  <a:tcPr marL="68580" marR="68580" marT="0" marB="0"/>
                </a:tc>
                <a:tc>
                  <a:txBody>
                    <a:bodyPr/>
                    <a:lstStyle/>
                    <a:p>
                      <a:pPr algn="ctr">
                        <a:lnSpc>
                          <a:spcPct val="115000"/>
                        </a:lnSpc>
                        <a:spcAft>
                          <a:spcPts val="0"/>
                        </a:spcAft>
                      </a:pPr>
                      <a:r>
                        <a:rPr lang="en-US" sz="2400">
                          <a:effectLst/>
                          <a:latin typeface="BrowalliaUPC" pitchFamily="34" charset="-34"/>
                          <a:cs typeface="BrowalliaUPC" pitchFamily="34" charset="-34"/>
                        </a:rPr>
                        <a:t>Note</a:t>
                      </a:r>
                      <a:endParaRPr lang="en-US" sz="2400">
                        <a:effectLst/>
                        <a:latin typeface="BrowalliaUPC" pitchFamily="34" charset="-34"/>
                        <a:ea typeface="Calibri"/>
                        <a:cs typeface="BrowalliaUPC" pitchFamily="34" charset="-34"/>
                      </a:endParaRPr>
                    </a:p>
                  </a:txBody>
                  <a:tcPr marL="68580" marR="68580" marT="0" marB="0"/>
                </a:tc>
              </a:tr>
              <a:tr h="0">
                <a:tc>
                  <a:txBody>
                    <a:bodyPr/>
                    <a:lstStyle/>
                    <a:p>
                      <a:pPr>
                        <a:lnSpc>
                          <a:spcPct val="115000"/>
                        </a:lnSpc>
                        <a:spcAft>
                          <a:spcPts val="0"/>
                        </a:spcAft>
                      </a:pPr>
                      <a:r>
                        <a:rPr lang="en-US" sz="2400" dirty="0" err="1">
                          <a:effectLst/>
                          <a:latin typeface="BrowalliaUPC" pitchFamily="34" charset="-34"/>
                          <a:ea typeface="Calibri"/>
                          <a:cs typeface="BrowalliaUPC" pitchFamily="34" charset="-34"/>
                        </a:rPr>
                        <a:t>Kyaukphyu</a:t>
                      </a:r>
                      <a:r>
                        <a:rPr lang="en-US" sz="2400" dirty="0">
                          <a:effectLst/>
                          <a:latin typeface="BrowalliaUPC" pitchFamily="34" charset="-34"/>
                          <a:ea typeface="Calibri"/>
                          <a:cs typeface="BrowalliaUPC" pitchFamily="34" charset="-34"/>
                        </a:rPr>
                        <a:t>-Kunming Railway Project</a:t>
                      </a:r>
                    </a:p>
                  </a:txBody>
                  <a:tcPr marL="68580" marR="68580" marT="0" marB="0"/>
                </a:tc>
                <a:tc>
                  <a:txBody>
                    <a:bodyPr/>
                    <a:lstStyle/>
                    <a:p>
                      <a:pPr>
                        <a:lnSpc>
                          <a:spcPct val="115000"/>
                        </a:lnSpc>
                        <a:spcAft>
                          <a:spcPts val="0"/>
                        </a:spcAft>
                      </a:pPr>
                      <a:r>
                        <a:rPr lang="en-US" sz="2400" dirty="0">
                          <a:effectLst/>
                          <a:latin typeface="BrowalliaUPC" pitchFamily="34" charset="-34"/>
                          <a:ea typeface="Calibri"/>
                          <a:cs typeface="BrowalliaUPC" pitchFamily="34" charset="-34"/>
                        </a:rPr>
                        <a:t>Unlikely to happen before 2025</a:t>
                      </a:r>
                    </a:p>
                  </a:txBody>
                  <a:tcPr marL="68580" marR="68580" marT="0" marB="0"/>
                </a:tc>
                <a:tc>
                  <a:txBody>
                    <a:bodyPr/>
                    <a:lstStyle/>
                    <a:p>
                      <a:pPr>
                        <a:lnSpc>
                          <a:spcPct val="115000"/>
                        </a:lnSpc>
                        <a:spcAft>
                          <a:spcPts val="0"/>
                        </a:spcAft>
                      </a:pPr>
                      <a:r>
                        <a:rPr lang="en-US" sz="2400" dirty="0">
                          <a:effectLst/>
                          <a:latin typeface="BrowalliaUPC" pitchFamily="34" charset="-34"/>
                          <a:ea typeface="Calibri"/>
                          <a:cs typeface="BrowalliaUPC" pitchFamily="34" charset="-34"/>
                        </a:rPr>
                        <a:t>If happens, would decrease China-Myanmar volumes on Mekong shipping significantly. </a:t>
                      </a:r>
                    </a:p>
                  </a:txBody>
                  <a:tcPr marL="68580" marR="68580" marT="0" marB="0"/>
                </a:tc>
                <a:tc>
                  <a:txBody>
                    <a:bodyPr/>
                    <a:lstStyle/>
                    <a:p>
                      <a:pPr>
                        <a:lnSpc>
                          <a:spcPct val="115000"/>
                        </a:lnSpc>
                        <a:spcAft>
                          <a:spcPts val="0"/>
                        </a:spcAft>
                      </a:pPr>
                      <a:r>
                        <a:rPr lang="en-US" sz="2400">
                          <a:effectLst/>
                          <a:latin typeface="BrowalliaUPC" pitchFamily="34" charset="-34"/>
                          <a:ea typeface="Calibri"/>
                          <a:cs typeface="BrowalliaUPC" pitchFamily="34" charset="-34"/>
                        </a:rPr>
                        <a:t>Due to minority problem in Myanmar and conflict with central government, this project is unlikely to happen in next five years.</a:t>
                      </a:r>
                    </a:p>
                  </a:txBody>
                  <a:tcPr marL="68580" marR="68580" marT="0" marB="0"/>
                </a:tc>
              </a:tr>
              <a:tr h="0">
                <a:tc>
                  <a:txBody>
                    <a:bodyPr/>
                    <a:lstStyle/>
                    <a:p>
                      <a:pPr>
                        <a:lnSpc>
                          <a:spcPct val="115000"/>
                        </a:lnSpc>
                        <a:spcAft>
                          <a:spcPts val="0"/>
                        </a:spcAft>
                      </a:pPr>
                      <a:r>
                        <a:rPr lang="en-US" sz="2400">
                          <a:effectLst/>
                          <a:latin typeface="BrowalliaUPC" pitchFamily="34" charset="-34"/>
                          <a:ea typeface="Calibri"/>
                          <a:cs typeface="BrowalliaUPC" pitchFamily="34" charset="-34"/>
                        </a:rPr>
                        <a:t>Lancang Airport</a:t>
                      </a:r>
                    </a:p>
                  </a:txBody>
                  <a:tcPr marL="68580" marR="68580" marT="0" marB="0"/>
                </a:tc>
                <a:tc>
                  <a:txBody>
                    <a:bodyPr/>
                    <a:lstStyle/>
                    <a:p>
                      <a:pPr>
                        <a:lnSpc>
                          <a:spcPct val="115000"/>
                        </a:lnSpc>
                        <a:spcAft>
                          <a:spcPts val="0"/>
                        </a:spcAft>
                      </a:pPr>
                      <a:r>
                        <a:rPr lang="en-US" sz="2400">
                          <a:effectLst/>
                          <a:latin typeface="BrowalliaUPC" pitchFamily="34" charset="-34"/>
                          <a:ea typeface="Calibri"/>
                          <a:cs typeface="BrowalliaUPC" pitchFamily="34" charset="-34"/>
                        </a:rPr>
                        <a:t>Long-term</a:t>
                      </a:r>
                    </a:p>
                    <a:p>
                      <a:pPr>
                        <a:lnSpc>
                          <a:spcPct val="115000"/>
                        </a:lnSpc>
                        <a:spcAft>
                          <a:spcPts val="0"/>
                        </a:spcAft>
                      </a:pPr>
                      <a:r>
                        <a:rPr lang="en-US" sz="2400">
                          <a:effectLst/>
                          <a:latin typeface="BrowalliaUPC" pitchFamily="34" charset="-34"/>
                          <a:ea typeface="Calibri"/>
                          <a:cs typeface="BrowalliaUPC" pitchFamily="34" charset="-34"/>
                        </a:rPr>
                        <a:t>(after 2018)</a:t>
                      </a:r>
                    </a:p>
                  </a:txBody>
                  <a:tcPr marL="68580" marR="68580" marT="0" marB="0"/>
                </a:tc>
                <a:tc>
                  <a:txBody>
                    <a:bodyPr/>
                    <a:lstStyle/>
                    <a:p>
                      <a:pPr>
                        <a:lnSpc>
                          <a:spcPct val="115000"/>
                        </a:lnSpc>
                        <a:spcAft>
                          <a:spcPts val="0"/>
                        </a:spcAft>
                      </a:pPr>
                      <a:r>
                        <a:rPr lang="en-US" sz="2400" dirty="0">
                          <a:effectLst/>
                          <a:latin typeface="BrowalliaUPC" pitchFamily="34" charset="-34"/>
                          <a:ea typeface="Calibri"/>
                          <a:cs typeface="BrowalliaUPC" pitchFamily="34" charset="-34"/>
                        </a:rPr>
                        <a:t>Might not affect freight transport on Mekong since river transport is much cheaper for time-insensitive goods</a:t>
                      </a:r>
                      <a:r>
                        <a:rPr lang="en-US" sz="2400" dirty="0" smtClean="0">
                          <a:effectLst/>
                          <a:latin typeface="BrowalliaUPC" pitchFamily="34" charset="-34"/>
                          <a:ea typeface="Calibri"/>
                          <a:cs typeface="BrowalliaUPC" pitchFamily="34" charset="-34"/>
                        </a:rPr>
                        <a:t>.</a:t>
                      </a:r>
                      <a:endParaRPr lang="en-US" sz="2400" dirty="0">
                        <a:effectLst/>
                        <a:latin typeface="BrowalliaUPC" pitchFamily="34" charset="-34"/>
                        <a:ea typeface="Calibri"/>
                        <a:cs typeface="BrowalliaUPC" pitchFamily="34" charset="-34"/>
                      </a:endParaRPr>
                    </a:p>
                  </a:txBody>
                  <a:tcPr marL="68580" marR="68580" marT="0" marB="0"/>
                </a:tc>
                <a:tc>
                  <a:txBody>
                    <a:bodyPr/>
                    <a:lstStyle/>
                    <a:p>
                      <a:pPr>
                        <a:lnSpc>
                          <a:spcPct val="115000"/>
                        </a:lnSpc>
                        <a:spcAft>
                          <a:spcPts val="0"/>
                        </a:spcAft>
                      </a:pPr>
                      <a:r>
                        <a:rPr lang="en-US" sz="2400" dirty="0">
                          <a:effectLst/>
                          <a:latin typeface="BrowalliaUPC" pitchFamily="34" charset="-34"/>
                          <a:ea typeface="Calibri"/>
                          <a:cs typeface="BrowalliaUPC" pitchFamily="34" charset="-34"/>
                        </a:rPr>
                        <a:t>It would reduce tourists on Mekong and R3A route but no effect to freight transport on Mekong.</a:t>
                      </a:r>
                    </a:p>
                  </a:txBody>
                  <a:tcPr marL="68580" marR="68580" marT="0" marB="0"/>
                </a:tc>
              </a:tr>
            </a:tbl>
          </a:graphicData>
        </a:graphic>
      </p:graphicFrame>
    </p:spTree>
    <p:extLst>
      <p:ext uri="{BB962C8B-B14F-4D97-AF65-F5344CB8AC3E}">
        <p14:creationId xmlns:p14="http://schemas.microsoft.com/office/powerpoint/2010/main" val="949549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Topics</a:t>
            </a:r>
          </a:p>
          <a:p>
            <a:pPr indent="6350" algn="ctr" fontAlgn="base">
              <a:spcBef>
                <a:spcPct val="0"/>
              </a:spcBef>
              <a:spcAft>
                <a:spcPct val="0"/>
              </a:spcAft>
            </a:pPr>
            <a:endParaRPr lang="en-US" sz="3600" b="1" dirty="0" smtClean="0">
              <a:solidFill>
                <a:schemeClr val="tx1"/>
              </a:solidFill>
              <a:latin typeface="Browallia New" pitchFamily="34" charset="-34"/>
              <a:cs typeface="Browallia New" pitchFamily="34" charset="-34"/>
            </a:endParaRPr>
          </a:p>
          <a:p>
            <a:pPr lvl="0" indent="6350" algn="ctr" fontAlgn="base">
              <a:spcBef>
                <a:spcPct val="0"/>
              </a:spcBef>
              <a:spcAft>
                <a:spcPct val="0"/>
              </a:spcAft>
            </a:pPr>
            <a:endParaRPr lang="th-TH" sz="3600" dirty="0" smtClean="0">
              <a:solidFill>
                <a:schemeClr val="tx1"/>
              </a:solidFill>
              <a:latin typeface="Arial" pitchFamily="34" charset="0"/>
              <a:cs typeface="Angsana New" pitchFamily="18" charset="-34"/>
            </a:endParaRPr>
          </a:p>
        </p:txBody>
      </p:sp>
      <p:sp>
        <p:nvSpPr>
          <p:cNvPr id="7" name="TextBox 6"/>
          <p:cNvSpPr txBox="1"/>
          <p:nvPr/>
        </p:nvSpPr>
        <p:spPr>
          <a:xfrm>
            <a:off x="6286512" y="2643182"/>
            <a:ext cx="184731" cy="523220"/>
          </a:xfrm>
          <a:prstGeom prst="rect">
            <a:avLst/>
          </a:prstGeom>
          <a:noFill/>
        </p:spPr>
        <p:txBody>
          <a:bodyPr wrap="none" rtlCol="0">
            <a:spAutoFit/>
          </a:bodyPr>
          <a:lstStyle/>
          <a:p>
            <a:endParaRPr lang="th-TH" dirty="0"/>
          </a:p>
        </p:txBody>
      </p:sp>
      <p:sp>
        <p:nvSpPr>
          <p:cNvPr id="6" name="Rectangle 1"/>
          <p:cNvSpPr txBox="1">
            <a:spLocks noChangeArrowheads="1"/>
          </p:cNvSpPr>
          <p:nvPr/>
        </p:nvSpPr>
        <p:spPr bwMode="auto">
          <a:xfrm>
            <a:off x="56044" y="2134864"/>
            <a:ext cx="487599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65113" eaLnBrk="0" fontAlgn="base" hangingPunct="0">
              <a:spcBef>
                <a:spcPct val="0"/>
              </a:spcBef>
              <a:spcAft>
                <a:spcPct val="0"/>
              </a:spcAft>
              <a:buFont typeface="Arial" pitchFamily="34" charset="0"/>
              <a:buChar char="•"/>
            </a:pPr>
            <a:r>
              <a:rPr lang="en-US" sz="3200" b="1" dirty="0" smtClean="0">
                <a:latin typeface="Browallia New" pitchFamily="34" charset="-34"/>
                <a:cs typeface="Browallia New" pitchFamily="34" charset="-34"/>
              </a:rPr>
              <a:t>Overview </a:t>
            </a:r>
            <a:r>
              <a:rPr lang="en-US" sz="3200" b="1" dirty="0">
                <a:latin typeface="Browallia New" pitchFamily="34" charset="-34"/>
                <a:cs typeface="Browallia New" pitchFamily="34" charset="-34"/>
              </a:rPr>
              <a:t>of Transportation on Mekong </a:t>
            </a:r>
            <a:r>
              <a:rPr lang="en-US" sz="3200" b="1" dirty="0" smtClean="0">
                <a:latin typeface="Browallia New" pitchFamily="34" charset="-34"/>
                <a:cs typeface="Browallia New" pitchFamily="34" charset="-34"/>
              </a:rPr>
              <a:t>River</a:t>
            </a:r>
          </a:p>
          <a:p>
            <a:pPr lvl="0" indent="265113" eaLnBrk="0" fontAlgn="base" hangingPunct="0">
              <a:spcBef>
                <a:spcPct val="0"/>
              </a:spcBef>
              <a:spcAft>
                <a:spcPct val="0"/>
              </a:spcAft>
              <a:buFont typeface="Arial" pitchFamily="34" charset="0"/>
              <a:buChar char="•"/>
            </a:pPr>
            <a:r>
              <a:rPr lang="en-US" sz="3200" b="1" dirty="0" smtClean="0">
                <a:latin typeface="Browallia New" pitchFamily="34" charset="-34"/>
                <a:cs typeface="Browallia New" pitchFamily="34" charset="-34"/>
              </a:rPr>
              <a:t>Existing Transportation Condition</a:t>
            </a:r>
          </a:p>
          <a:p>
            <a:pPr lvl="0" indent="265113" eaLnBrk="0" fontAlgn="base" hangingPunct="0">
              <a:spcBef>
                <a:spcPct val="0"/>
              </a:spcBef>
              <a:spcAft>
                <a:spcPct val="0"/>
              </a:spcAft>
              <a:buFont typeface="Arial" pitchFamily="34" charset="0"/>
              <a:buChar char="•"/>
            </a:pPr>
            <a:r>
              <a:rPr lang="en-US" sz="3200" b="1" dirty="0" smtClean="0">
                <a:latin typeface="Browallia New" pitchFamily="34" charset="-34"/>
                <a:cs typeface="Browallia New" pitchFamily="34" charset="-34"/>
              </a:rPr>
              <a:t>Development Plans and Effects</a:t>
            </a:r>
          </a:p>
          <a:p>
            <a:pPr lvl="0" indent="265113" eaLnBrk="0" fontAlgn="base" hangingPunct="0">
              <a:spcBef>
                <a:spcPct val="0"/>
              </a:spcBef>
              <a:spcAft>
                <a:spcPct val="0"/>
              </a:spcAft>
              <a:buFont typeface="Arial" pitchFamily="34" charset="0"/>
              <a:buChar char="•"/>
            </a:pPr>
            <a:r>
              <a:rPr lang="en-US" sz="3200" b="1" dirty="0" smtClean="0">
                <a:latin typeface="Browallia New" pitchFamily="34" charset="-34"/>
                <a:cs typeface="Browallia New" pitchFamily="34" charset="-34"/>
              </a:rPr>
              <a:t>Preliminary Analysis</a:t>
            </a:r>
          </a:p>
          <a:p>
            <a:pPr lvl="0" indent="265113" eaLnBrk="0" fontAlgn="base" hangingPunct="0">
              <a:spcBef>
                <a:spcPct val="0"/>
              </a:spcBef>
              <a:spcAft>
                <a:spcPct val="0"/>
              </a:spcAft>
              <a:buFont typeface="Arial" pitchFamily="34" charset="0"/>
              <a:buChar char="•"/>
            </a:pPr>
            <a:r>
              <a:rPr lang="en-US" sz="3200" b="1" dirty="0" smtClean="0">
                <a:latin typeface="Browallia New" pitchFamily="34" charset="-34"/>
                <a:cs typeface="Browallia New" pitchFamily="34" charset="-34"/>
              </a:rPr>
              <a:t>Concluding Remarks</a:t>
            </a:r>
            <a:endParaRPr kumimoji="0" lang="th-TH" sz="3200" b="1" i="0" u="none" strike="noStrike" kern="1200" cap="none" spc="0" normalizeH="0" baseline="0" noProof="0" dirty="0" smtClean="0">
              <a:ln>
                <a:noFill/>
              </a:ln>
              <a:solidFill>
                <a:schemeClr val="tx1"/>
              </a:solidFill>
              <a:effectLst/>
              <a:uLnTx/>
              <a:uFillTx/>
              <a:latin typeface="Browallia New" pitchFamily="34" charset="-34"/>
              <a:cs typeface="Browallia New" pitchFamily="34" charset="-34"/>
            </a:endParaRPr>
          </a:p>
        </p:txBody>
      </p:sp>
      <p:sp>
        <p:nvSpPr>
          <p:cNvPr id="3" name="Slide Number Placeholder 2"/>
          <p:cNvSpPr>
            <a:spLocks noGrp="1"/>
          </p:cNvSpPr>
          <p:nvPr>
            <p:ph type="sldNum" sz="quarter" idx="12"/>
          </p:nvPr>
        </p:nvSpPr>
        <p:spPr/>
        <p:txBody>
          <a:bodyPr/>
          <a:lstStyle/>
          <a:p>
            <a:fld id="{0BAF7675-577B-4908-8B88-90CEE188B4E5}" type="slidenum">
              <a:rPr lang="en-US" smtClean="0"/>
              <a:pPr/>
              <a:t>2</a:t>
            </a:fld>
            <a:endParaRPr lang="en-US"/>
          </a:p>
        </p:txBody>
      </p:sp>
      <p:pic>
        <p:nvPicPr>
          <p:cNvPr id="8" name="Picture 4" descr="http://www.dbr.nu/data/pubs/thesis/figs/map1.jpg"/>
          <p:cNvPicPr>
            <a:picLocks noChangeAspect="1" noChangeArrowheads="1"/>
          </p:cNvPicPr>
          <p:nvPr/>
        </p:nvPicPr>
        <p:blipFill rotWithShape="1">
          <a:blip r:embed="rId3">
            <a:extLst>
              <a:ext uri="{28A0092B-C50C-407E-A947-70E740481C1C}">
                <a14:useLocalDpi xmlns:a14="http://schemas.microsoft.com/office/drawing/2010/main" val="0"/>
              </a:ext>
            </a:extLst>
          </a:blip>
          <a:srcRect l="5794" t="4779" r="11527" b="11323"/>
          <a:stretch/>
        </p:blipFill>
        <p:spPr bwMode="auto">
          <a:xfrm>
            <a:off x="4920622" y="1750146"/>
            <a:ext cx="3917117" cy="38164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Oval 3"/>
          <p:cNvSpPr/>
          <p:nvPr/>
        </p:nvSpPr>
        <p:spPr>
          <a:xfrm rot="3252195">
            <a:off x="6298520" y="3228460"/>
            <a:ext cx="1106147" cy="8597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103855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Impact of Transportation Development Plan (4)</a:t>
            </a:r>
            <a:endParaRPr lang="th-TH" sz="3600" dirty="0" smtClean="0">
              <a:solidFill>
                <a:schemeClr val="tx1"/>
              </a:solidFill>
              <a:latin typeface="Arial" pitchFamily="34" charset="0"/>
              <a:cs typeface="Angsana New" pitchFamily="18" charset="-34"/>
            </a:endParaRPr>
          </a:p>
        </p:txBody>
      </p:sp>
      <p:graphicFrame>
        <p:nvGraphicFramePr>
          <p:cNvPr id="2" name="Table 1"/>
          <p:cNvGraphicFramePr>
            <a:graphicFrameLocks noGrp="1"/>
          </p:cNvGraphicFramePr>
          <p:nvPr>
            <p:extLst>
              <p:ext uri="{D42A27DB-BD31-4B8C-83A1-F6EECF244321}">
                <p14:modId xmlns:p14="http://schemas.microsoft.com/office/powerpoint/2010/main" val="519156090"/>
              </p:ext>
            </p:extLst>
          </p:nvPr>
        </p:nvGraphicFramePr>
        <p:xfrm>
          <a:off x="107504" y="1484784"/>
          <a:ext cx="8928992" cy="5047488"/>
        </p:xfrm>
        <a:graphic>
          <a:graphicData uri="http://schemas.openxmlformats.org/drawingml/2006/table">
            <a:tbl>
              <a:tblPr firstRow="1" firstCol="1" bandRow="1">
                <a:tableStyleId>{5C22544A-7EE6-4342-B048-85BDC9FD1C3A}</a:tableStyleId>
              </a:tblPr>
              <a:tblGrid>
                <a:gridCol w="1800200"/>
                <a:gridCol w="1368152"/>
                <a:gridCol w="2520280"/>
                <a:gridCol w="3240360"/>
              </a:tblGrid>
              <a:tr h="0">
                <a:tc>
                  <a:txBody>
                    <a:bodyPr/>
                    <a:lstStyle/>
                    <a:p>
                      <a:pPr algn="ctr">
                        <a:lnSpc>
                          <a:spcPct val="115000"/>
                        </a:lnSpc>
                        <a:spcAft>
                          <a:spcPts val="0"/>
                        </a:spcAft>
                      </a:pPr>
                      <a:r>
                        <a:rPr lang="en-US" sz="2400" dirty="0">
                          <a:effectLst/>
                          <a:latin typeface="BrowalliaUPC" pitchFamily="34" charset="-34"/>
                          <a:cs typeface="BrowalliaUPC" pitchFamily="34" charset="-34"/>
                        </a:rPr>
                        <a:t>Plan/Project</a:t>
                      </a:r>
                      <a:endParaRPr lang="en-US" sz="2400" dirty="0">
                        <a:effectLst/>
                        <a:latin typeface="BrowalliaUPC" pitchFamily="34" charset="-34"/>
                        <a:ea typeface="Calibri"/>
                        <a:cs typeface="BrowalliaUPC" pitchFamily="34" charset="-34"/>
                      </a:endParaRPr>
                    </a:p>
                  </a:txBody>
                  <a:tcPr marL="68580" marR="68580" marT="0" marB="0"/>
                </a:tc>
                <a:tc>
                  <a:txBody>
                    <a:bodyPr/>
                    <a:lstStyle/>
                    <a:p>
                      <a:pPr algn="ctr">
                        <a:lnSpc>
                          <a:spcPct val="115000"/>
                        </a:lnSpc>
                        <a:spcAft>
                          <a:spcPts val="0"/>
                        </a:spcAft>
                      </a:pPr>
                      <a:r>
                        <a:rPr lang="en-US" sz="2400">
                          <a:effectLst/>
                          <a:latin typeface="BrowalliaUPC" pitchFamily="34" charset="-34"/>
                          <a:cs typeface="BrowalliaUPC" pitchFamily="34" charset="-34"/>
                        </a:rPr>
                        <a:t>Range/Year</a:t>
                      </a:r>
                      <a:endParaRPr lang="en-US" sz="2400">
                        <a:effectLst/>
                        <a:latin typeface="BrowalliaUPC" pitchFamily="34" charset="-34"/>
                        <a:ea typeface="Calibri"/>
                        <a:cs typeface="BrowalliaUPC" pitchFamily="34" charset="-34"/>
                      </a:endParaRPr>
                    </a:p>
                  </a:txBody>
                  <a:tcPr marL="68580" marR="68580" marT="0" marB="0"/>
                </a:tc>
                <a:tc>
                  <a:txBody>
                    <a:bodyPr/>
                    <a:lstStyle/>
                    <a:p>
                      <a:pPr algn="ctr">
                        <a:lnSpc>
                          <a:spcPct val="115000"/>
                        </a:lnSpc>
                        <a:spcAft>
                          <a:spcPts val="0"/>
                        </a:spcAft>
                      </a:pPr>
                      <a:r>
                        <a:rPr lang="en-US" sz="2400">
                          <a:effectLst/>
                          <a:latin typeface="BrowalliaUPC" pitchFamily="34" charset="-34"/>
                          <a:cs typeface="BrowalliaUPC" pitchFamily="34" charset="-34"/>
                        </a:rPr>
                        <a:t>Type/Degree</a:t>
                      </a:r>
                      <a:endParaRPr lang="en-US" sz="2400">
                        <a:effectLst/>
                        <a:latin typeface="BrowalliaUPC" pitchFamily="34" charset="-34"/>
                        <a:ea typeface="Calibri"/>
                        <a:cs typeface="BrowalliaUPC" pitchFamily="34" charset="-34"/>
                      </a:endParaRPr>
                    </a:p>
                  </a:txBody>
                  <a:tcPr marL="68580" marR="68580" marT="0" marB="0"/>
                </a:tc>
                <a:tc>
                  <a:txBody>
                    <a:bodyPr/>
                    <a:lstStyle/>
                    <a:p>
                      <a:pPr algn="ctr">
                        <a:lnSpc>
                          <a:spcPct val="115000"/>
                        </a:lnSpc>
                        <a:spcAft>
                          <a:spcPts val="0"/>
                        </a:spcAft>
                      </a:pPr>
                      <a:r>
                        <a:rPr lang="en-US" sz="2400">
                          <a:effectLst/>
                          <a:latin typeface="BrowalliaUPC" pitchFamily="34" charset="-34"/>
                          <a:cs typeface="BrowalliaUPC" pitchFamily="34" charset="-34"/>
                        </a:rPr>
                        <a:t>Note</a:t>
                      </a:r>
                      <a:endParaRPr lang="en-US" sz="2400">
                        <a:effectLst/>
                        <a:latin typeface="BrowalliaUPC" pitchFamily="34" charset="-34"/>
                        <a:ea typeface="Calibri"/>
                        <a:cs typeface="BrowalliaUPC" pitchFamily="34" charset="-34"/>
                      </a:endParaRPr>
                    </a:p>
                  </a:txBody>
                  <a:tcPr marL="68580" marR="68580" marT="0" marB="0"/>
                </a:tc>
              </a:tr>
              <a:tr h="0">
                <a:tc>
                  <a:txBody>
                    <a:bodyPr/>
                    <a:lstStyle/>
                    <a:p>
                      <a:pPr>
                        <a:lnSpc>
                          <a:spcPct val="115000"/>
                        </a:lnSpc>
                        <a:spcAft>
                          <a:spcPts val="0"/>
                        </a:spcAft>
                      </a:pPr>
                      <a:r>
                        <a:rPr lang="en-US" sz="2400">
                          <a:effectLst/>
                          <a:latin typeface="Browallia New"/>
                          <a:ea typeface="Calibri"/>
                          <a:cs typeface="Cordia New"/>
                        </a:rPr>
                        <a:t>BCIM Corridor</a:t>
                      </a:r>
                      <a:endParaRPr lang="en-US" sz="2400">
                        <a:effectLst/>
                        <a:latin typeface="Calibri"/>
                        <a:ea typeface="Calibri"/>
                        <a:cs typeface="Cordia New"/>
                      </a:endParaRPr>
                    </a:p>
                  </a:txBody>
                  <a:tcPr marL="68580" marR="68580" marT="0" marB="0"/>
                </a:tc>
                <a:tc>
                  <a:txBody>
                    <a:bodyPr/>
                    <a:lstStyle/>
                    <a:p>
                      <a:pPr>
                        <a:lnSpc>
                          <a:spcPct val="115000"/>
                        </a:lnSpc>
                        <a:spcAft>
                          <a:spcPts val="0"/>
                        </a:spcAft>
                      </a:pPr>
                      <a:r>
                        <a:rPr lang="en-US" sz="2400" dirty="0">
                          <a:effectLst/>
                          <a:latin typeface="Browallia New"/>
                          <a:ea typeface="Calibri"/>
                          <a:cs typeface="Cordia New"/>
                        </a:rPr>
                        <a:t>Long-term (after 2020++)</a:t>
                      </a:r>
                      <a:endParaRPr lang="en-US" sz="2400" dirty="0">
                        <a:effectLst/>
                        <a:latin typeface="Calibri"/>
                        <a:ea typeface="Calibri"/>
                        <a:cs typeface="Cordia New"/>
                      </a:endParaRPr>
                    </a:p>
                  </a:txBody>
                  <a:tcPr marL="68580" marR="68580" marT="0" marB="0"/>
                </a:tc>
                <a:tc>
                  <a:txBody>
                    <a:bodyPr/>
                    <a:lstStyle/>
                    <a:p>
                      <a:pPr>
                        <a:lnSpc>
                          <a:spcPct val="115000"/>
                        </a:lnSpc>
                        <a:spcAft>
                          <a:spcPts val="0"/>
                        </a:spcAft>
                      </a:pPr>
                      <a:r>
                        <a:rPr lang="en-US" sz="2400">
                          <a:effectLst/>
                          <a:latin typeface="Browallia New"/>
                          <a:ea typeface="Calibri"/>
                          <a:cs typeface="Cordia New"/>
                        </a:rPr>
                        <a:t>If happens, would decrease China-Myanmar volumes on Mekong shipping significantly.</a:t>
                      </a:r>
                      <a:endParaRPr lang="en-US" sz="2400">
                        <a:effectLst/>
                        <a:latin typeface="Calibri"/>
                        <a:ea typeface="Calibri"/>
                        <a:cs typeface="Cordia New"/>
                      </a:endParaRPr>
                    </a:p>
                  </a:txBody>
                  <a:tcPr marL="68580" marR="68580" marT="0" marB="0"/>
                </a:tc>
                <a:tc>
                  <a:txBody>
                    <a:bodyPr/>
                    <a:lstStyle/>
                    <a:p>
                      <a:pPr>
                        <a:lnSpc>
                          <a:spcPct val="115000"/>
                        </a:lnSpc>
                        <a:spcAft>
                          <a:spcPts val="0"/>
                        </a:spcAft>
                      </a:pPr>
                      <a:r>
                        <a:rPr lang="en-US" sz="2400">
                          <a:effectLst/>
                          <a:latin typeface="Browallia New"/>
                          <a:ea typeface="Calibri"/>
                          <a:cs typeface="Cordia New"/>
                        </a:rPr>
                        <a:t>This project is at the start point and unlikely to come up with the construction plan soon. However, it would affect greatly to China-Myanmar trade.</a:t>
                      </a:r>
                      <a:endParaRPr lang="en-US" sz="2400">
                        <a:effectLst/>
                        <a:latin typeface="Calibri"/>
                        <a:ea typeface="Calibri"/>
                        <a:cs typeface="Cordia New"/>
                      </a:endParaRPr>
                    </a:p>
                  </a:txBody>
                  <a:tcPr marL="68580" marR="68580" marT="0" marB="0"/>
                </a:tc>
              </a:tr>
              <a:tr h="0">
                <a:tc>
                  <a:txBody>
                    <a:bodyPr/>
                    <a:lstStyle/>
                    <a:p>
                      <a:pPr>
                        <a:lnSpc>
                          <a:spcPct val="115000"/>
                        </a:lnSpc>
                        <a:spcAft>
                          <a:spcPts val="0"/>
                        </a:spcAft>
                      </a:pPr>
                      <a:r>
                        <a:rPr lang="en-US" sz="2400">
                          <a:effectLst/>
                          <a:latin typeface="Browallia New"/>
                          <a:ea typeface="Calibri"/>
                          <a:cs typeface="Cordia New"/>
                        </a:rPr>
                        <a:t>Mekong joint military patrols</a:t>
                      </a:r>
                      <a:endParaRPr lang="en-US" sz="2400">
                        <a:effectLst/>
                        <a:latin typeface="Calibri"/>
                        <a:ea typeface="Calibri"/>
                        <a:cs typeface="Cordia New"/>
                      </a:endParaRPr>
                    </a:p>
                  </a:txBody>
                  <a:tcPr marL="68580" marR="68580" marT="0" marB="0"/>
                </a:tc>
                <a:tc>
                  <a:txBody>
                    <a:bodyPr/>
                    <a:lstStyle/>
                    <a:p>
                      <a:pPr>
                        <a:lnSpc>
                          <a:spcPct val="115000"/>
                        </a:lnSpc>
                        <a:spcAft>
                          <a:spcPts val="0"/>
                        </a:spcAft>
                      </a:pPr>
                      <a:r>
                        <a:rPr lang="en-US" sz="2400">
                          <a:effectLst/>
                          <a:latin typeface="Browallia New"/>
                          <a:ea typeface="Calibri"/>
                          <a:cs typeface="Cordia New"/>
                        </a:rPr>
                        <a:t>Short-term </a:t>
                      </a:r>
                      <a:endParaRPr lang="en-US" sz="2400">
                        <a:effectLst/>
                        <a:latin typeface="Calibri"/>
                        <a:ea typeface="Calibri"/>
                        <a:cs typeface="Cordia New"/>
                      </a:endParaRPr>
                    </a:p>
                  </a:txBody>
                  <a:tcPr marL="68580" marR="68580" marT="0" marB="0"/>
                </a:tc>
                <a:tc>
                  <a:txBody>
                    <a:bodyPr/>
                    <a:lstStyle/>
                    <a:p>
                      <a:pPr>
                        <a:lnSpc>
                          <a:spcPct val="115000"/>
                        </a:lnSpc>
                        <a:spcAft>
                          <a:spcPts val="0"/>
                        </a:spcAft>
                      </a:pPr>
                      <a:r>
                        <a:rPr lang="en-US" sz="2400">
                          <a:effectLst/>
                          <a:latin typeface="Browallia New"/>
                          <a:ea typeface="Calibri"/>
                          <a:cs typeface="Cordia New"/>
                        </a:rPr>
                        <a:t>This ongoing project might make Mekong shipping a bit safer but it could add delay and cost to regular lawful ships due to a lot of patrol. </a:t>
                      </a:r>
                      <a:endParaRPr lang="en-US" sz="2400">
                        <a:effectLst/>
                        <a:latin typeface="Calibri"/>
                        <a:ea typeface="Calibri"/>
                        <a:cs typeface="Cordia New"/>
                      </a:endParaRPr>
                    </a:p>
                  </a:txBody>
                  <a:tcPr marL="68580" marR="68580" marT="0" marB="0"/>
                </a:tc>
                <a:tc>
                  <a:txBody>
                    <a:bodyPr/>
                    <a:lstStyle/>
                    <a:p>
                      <a:pPr>
                        <a:lnSpc>
                          <a:spcPct val="115000"/>
                        </a:lnSpc>
                        <a:spcAft>
                          <a:spcPts val="0"/>
                        </a:spcAft>
                      </a:pPr>
                      <a:r>
                        <a:rPr lang="en-US" sz="2400" dirty="0">
                          <a:effectLst/>
                          <a:latin typeface="Browallia New"/>
                          <a:ea typeface="Calibri"/>
                          <a:cs typeface="Cordia New"/>
                        </a:rPr>
                        <a:t>Due to large scale of Mekong, the patrol is very difficult to catch the pirate and illegal goods. At the same time, regular lawful ships might be delayed from lots of investigation. </a:t>
                      </a:r>
                      <a:endParaRPr lang="en-US" sz="2400" dirty="0">
                        <a:effectLst/>
                        <a:latin typeface="Calibri"/>
                        <a:ea typeface="Calibri"/>
                        <a:cs typeface="Cordia New"/>
                      </a:endParaRPr>
                    </a:p>
                  </a:txBody>
                  <a:tcPr marL="68580" marR="68580" marT="0" marB="0"/>
                </a:tc>
              </a:tr>
            </a:tbl>
          </a:graphicData>
        </a:graphic>
      </p:graphicFrame>
    </p:spTree>
    <p:extLst>
      <p:ext uri="{BB962C8B-B14F-4D97-AF65-F5344CB8AC3E}">
        <p14:creationId xmlns:p14="http://schemas.microsoft.com/office/powerpoint/2010/main" val="2727033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AF7675-577B-4908-8B88-90CEE188B4E5}" type="slidenum">
              <a:rPr lang="en-US" smtClean="0"/>
              <a:pPr/>
              <a:t>21</a:t>
            </a:fld>
            <a:endParaRPr lang="en-US"/>
          </a:p>
        </p:txBody>
      </p:sp>
      <p:sp>
        <p:nvSpPr>
          <p:cNvPr id="3"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Preliminary Analysis</a:t>
            </a:r>
            <a:endParaRPr lang="th-TH" sz="3600" dirty="0" smtClean="0">
              <a:solidFill>
                <a:schemeClr val="tx1"/>
              </a:solidFill>
              <a:latin typeface="Arial" pitchFamily="34" charset="0"/>
              <a:cs typeface="Angsana New" pitchFamily="18" charset="-34"/>
            </a:endParaRPr>
          </a:p>
        </p:txBody>
      </p:sp>
      <p:sp>
        <p:nvSpPr>
          <p:cNvPr id="6" name="Rectangle 5"/>
          <p:cNvSpPr/>
          <p:nvPr/>
        </p:nvSpPr>
        <p:spPr>
          <a:xfrm>
            <a:off x="179512" y="1350520"/>
            <a:ext cx="8712968" cy="4585871"/>
          </a:xfrm>
          <a:prstGeom prst="rect">
            <a:avLst/>
          </a:prstGeom>
        </p:spPr>
        <p:txBody>
          <a:bodyPr wrap="square">
            <a:spAutoFit/>
          </a:bodyPr>
          <a:lstStyle/>
          <a:p>
            <a:pPr indent="265113" eaLnBrk="0" fontAlgn="base" hangingPunct="0">
              <a:spcBef>
                <a:spcPct val="0"/>
              </a:spcBef>
              <a:spcAft>
                <a:spcPct val="0"/>
              </a:spcAft>
              <a:buFont typeface="Arial" pitchFamily="34" charset="0"/>
              <a:buChar char="•"/>
            </a:pPr>
            <a:r>
              <a:rPr lang="en-US" sz="2800" b="1" dirty="0" smtClean="0">
                <a:latin typeface="Browallia New" pitchFamily="34" charset="-34"/>
                <a:cs typeface="Browallia New" pitchFamily="34" charset="-34"/>
              </a:rPr>
              <a:t>Competing Route</a:t>
            </a:r>
          </a:p>
          <a:p>
            <a:pPr eaLnBrk="0" fontAlgn="base" hangingPunct="0">
              <a:spcBef>
                <a:spcPct val="0"/>
              </a:spcBef>
              <a:spcAft>
                <a:spcPct val="0"/>
              </a:spcAft>
            </a:pPr>
            <a:r>
              <a:rPr lang="en-US" sz="2400" dirty="0">
                <a:latin typeface="Browallia New" pitchFamily="34" charset="-34"/>
                <a:cs typeface="Browallia New" pitchFamily="34" charset="-34"/>
              </a:rPr>
              <a:t>1) </a:t>
            </a:r>
            <a:r>
              <a:rPr lang="en-US" sz="2400" b="1" dirty="0">
                <a:latin typeface="Browallia New" pitchFamily="34" charset="-34"/>
                <a:cs typeface="Browallia New" pitchFamily="34" charset="-34"/>
              </a:rPr>
              <a:t>R3A/R3E: </a:t>
            </a:r>
            <a:r>
              <a:rPr lang="en-US" sz="2400" dirty="0">
                <a:latin typeface="Browallia New" pitchFamily="34" charset="-34"/>
                <a:cs typeface="Browallia New" pitchFamily="34" charset="-34"/>
              </a:rPr>
              <a:t>Kunming-Mohan-</a:t>
            </a:r>
            <a:r>
              <a:rPr lang="en-US" sz="2400" dirty="0" err="1">
                <a:latin typeface="Browallia New" pitchFamily="34" charset="-34"/>
                <a:cs typeface="Browallia New" pitchFamily="34" charset="-34"/>
              </a:rPr>
              <a:t>Boten</a:t>
            </a:r>
            <a:r>
              <a:rPr lang="en-US" sz="2400" dirty="0">
                <a:latin typeface="Browallia New" pitchFamily="34" charset="-34"/>
                <a:cs typeface="Browallia New" pitchFamily="34" charset="-34"/>
              </a:rPr>
              <a:t>-</a:t>
            </a:r>
            <a:r>
              <a:rPr lang="en-US" sz="2400" dirty="0" err="1">
                <a:latin typeface="Browallia New" pitchFamily="34" charset="-34"/>
                <a:cs typeface="Browallia New" pitchFamily="34" charset="-34"/>
              </a:rPr>
              <a:t>Huayxai</a:t>
            </a:r>
            <a:r>
              <a:rPr lang="en-US" sz="2400" dirty="0">
                <a:latin typeface="Browallia New" pitchFamily="34" charset="-34"/>
                <a:cs typeface="Browallia New" pitchFamily="34" charset="-34"/>
              </a:rPr>
              <a:t>-Chiang </a:t>
            </a:r>
            <a:r>
              <a:rPr lang="en-US" sz="2400" dirty="0" err="1">
                <a:latin typeface="Browallia New" pitchFamily="34" charset="-34"/>
                <a:cs typeface="Browallia New" pitchFamily="34" charset="-34"/>
              </a:rPr>
              <a:t>Khong</a:t>
            </a:r>
            <a:r>
              <a:rPr lang="en-US" sz="2400" dirty="0">
                <a:latin typeface="Browallia New" pitchFamily="34" charset="-34"/>
                <a:cs typeface="Browallia New" pitchFamily="34" charset="-34"/>
              </a:rPr>
              <a:t>-Chiang </a:t>
            </a:r>
            <a:r>
              <a:rPr lang="en-US" sz="2400" dirty="0" err="1">
                <a:latin typeface="Browallia New" pitchFamily="34" charset="-34"/>
                <a:cs typeface="Browallia New" pitchFamily="34" charset="-34"/>
              </a:rPr>
              <a:t>Rai</a:t>
            </a:r>
            <a:r>
              <a:rPr lang="en-US" sz="2400" dirty="0">
                <a:latin typeface="Browallia New" pitchFamily="34" charset="-34"/>
                <a:cs typeface="Browallia New" pitchFamily="34" charset="-34"/>
              </a:rPr>
              <a:t>-Bangkok, </a:t>
            </a:r>
            <a:r>
              <a:rPr lang="en-US" sz="2400" dirty="0" smtClean="0">
                <a:latin typeface="Browallia New" pitchFamily="34" charset="-34"/>
                <a:cs typeface="Browallia New" pitchFamily="34" charset="-34"/>
              </a:rPr>
              <a:t>completed </a:t>
            </a:r>
            <a:r>
              <a:rPr lang="en-US" sz="2400" dirty="0">
                <a:latin typeface="Browallia New" pitchFamily="34" charset="-34"/>
                <a:cs typeface="Browallia New" pitchFamily="34" charset="-34"/>
              </a:rPr>
              <a:t>with the opening of 4th Thailand-Laos Friendship Bridge in December 2013. </a:t>
            </a:r>
            <a:endParaRPr lang="en-US" sz="2400" dirty="0" smtClean="0">
              <a:latin typeface="Browallia New" pitchFamily="34" charset="-34"/>
              <a:cs typeface="Browallia New" pitchFamily="34" charset="-34"/>
            </a:endParaRPr>
          </a:p>
          <a:p>
            <a:pPr marL="914400" lvl="1" indent="-457200" eaLnBrk="0" fontAlgn="base" hangingPunct="0">
              <a:spcBef>
                <a:spcPct val="0"/>
              </a:spcBef>
              <a:spcAft>
                <a:spcPct val="0"/>
              </a:spcAft>
              <a:buFont typeface="Arial" pitchFamily="34" charset="0"/>
              <a:buChar char="•"/>
            </a:pPr>
            <a:r>
              <a:rPr lang="en-US" sz="2400" dirty="0" smtClean="0">
                <a:latin typeface="Browallia New" pitchFamily="34" charset="-34"/>
                <a:cs typeface="Browallia New" pitchFamily="34" charset="-34"/>
              </a:rPr>
              <a:t>Popular </a:t>
            </a:r>
            <a:r>
              <a:rPr lang="en-US" sz="2400" dirty="0">
                <a:latin typeface="Browallia New" pitchFamily="34" charset="-34"/>
                <a:cs typeface="Browallia New" pitchFamily="34" charset="-34"/>
              </a:rPr>
              <a:t>among the shipments that require faster travel time to Thailand. </a:t>
            </a:r>
            <a:r>
              <a:rPr lang="en-US" sz="2400" dirty="0" smtClean="0">
                <a:latin typeface="Browallia New" pitchFamily="34" charset="-34"/>
                <a:cs typeface="Browallia New" pitchFamily="34" charset="-34"/>
              </a:rPr>
              <a:t>Recent </a:t>
            </a:r>
            <a:r>
              <a:rPr lang="en-US" sz="2400" dirty="0">
                <a:latin typeface="Browallia New" pitchFamily="34" charset="-34"/>
                <a:cs typeface="Browallia New" pitchFamily="34" charset="-34"/>
              </a:rPr>
              <a:t>data show that the parts of trade volumes has been shift from Chiang </a:t>
            </a:r>
            <a:r>
              <a:rPr lang="en-US" sz="2400" dirty="0" err="1">
                <a:latin typeface="Browallia New" pitchFamily="34" charset="-34"/>
                <a:cs typeface="Browallia New" pitchFamily="34" charset="-34"/>
              </a:rPr>
              <a:t>Saen</a:t>
            </a:r>
            <a:r>
              <a:rPr lang="en-US" sz="2400" dirty="0">
                <a:latin typeface="Browallia New" pitchFamily="34" charset="-34"/>
                <a:cs typeface="Browallia New" pitchFamily="34" charset="-34"/>
              </a:rPr>
              <a:t> to Chiang </a:t>
            </a:r>
            <a:r>
              <a:rPr lang="en-US" sz="2400" dirty="0" err="1">
                <a:latin typeface="Browallia New" pitchFamily="34" charset="-34"/>
                <a:cs typeface="Browallia New" pitchFamily="34" charset="-34"/>
              </a:rPr>
              <a:t>Khong</a:t>
            </a:r>
            <a:r>
              <a:rPr lang="en-US" sz="2400" dirty="0">
                <a:latin typeface="Browallia New" pitchFamily="34" charset="-34"/>
                <a:cs typeface="Browallia New" pitchFamily="34" charset="-34"/>
              </a:rPr>
              <a:t>. </a:t>
            </a:r>
          </a:p>
          <a:p>
            <a:pPr eaLnBrk="0" fontAlgn="base" hangingPunct="0">
              <a:spcBef>
                <a:spcPct val="0"/>
              </a:spcBef>
              <a:spcAft>
                <a:spcPct val="0"/>
              </a:spcAft>
            </a:pPr>
            <a:r>
              <a:rPr lang="en-US" sz="2400" dirty="0" smtClean="0">
                <a:latin typeface="Browallia New" pitchFamily="34" charset="-34"/>
                <a:cs typeface="Browallia New" pitchFamily="34" charset="-34"/>
              </a:rPr>
              <a:t>2</a:t>
            </a:r>
            <a:r>
              <a:rPr lang="en-US" sz="2400" dirty="0">
                <a:latin typeface="Browallia New" pitchFamily="34" charset="-34"/>
                <a:cs typeface="Browallia New" pitchFamily="34" charset="-34"/>
              </a:rPr>
              <a:t>) </a:t>
            </a:r>
            <a:r>
              <a:rPr lang="en-US" sz="2400" b="1" dirty="0">
                <a:latin typeface="Browallia New" pitchFamily="34" charset="-34"/>
                <a:cs typeface="Browallia New" pitchFamily="34" charset="-34"/>
              </a:rPr>
              <a:t>R3B</a:t>
            </a:r>
            <a:r>
              <a:rPr lang="en-US" sz="2400" dirty="0">
                <a:latin typeface="Browallia New" pitchFamily="34" charset="-34"/>
                <a:cs typeface="Browallia New" pitchFamily="34" charset="-34"/>
              </a:rPr>
              <a:t>: Chiang Tung-</a:t>
            </a:r>
            <a:r>
              <a:rPr lang="en-US" sz="2400" dirty="0" err="1">
                <a:latin typeface="Browallia New" pitchFamily="34" charset="-34"/>
                <a:cs typeface="Browallia New" pitchFamily="34" charset="-34"/>
              </a:rPr>
              <a:t>Thakilek</a:t>
            </a:r>
            <a:r>
              <a:rPr lang="en-US" sz="2400" dirty="0">
                <a:latin typeface="Browallia New" pitchFamily="34" charset="-34"/>
                <a:cs typeface="Browallia New" pitchFamily="34" charset="-34"/>
              </a:rPr>
              <a:t>(Myanmar)-Mae </a:t>
            </a:r>
            <a:r>
              <a:rPr lang="en-US" sz="2400" dirty="0" err="1">
                <a:latin typeface="Browallia New" pitchFamily="34" charset="-34"/>
                <a:cs typeface="Browallia New" pitchFamily="34" charset="-34"/>
              </a:rPr>
              <a:t>Sai</a:t>
            </a:r>
            <a:r>
              <a:rPr lang="en-US" sz="2400" dirty="0">
                <a:latin typeface="Browallia New" pitchFamily="34" charset="-34"/>
                <a:cs typeface="Browallia New" pitchFamily="34" charset="-34"/>
              </a:rPr>
              <a:t>-Chiang </a:t>
            </a:r>
            <a:r>
              <a:rPr lang="en-US" sz="2400" dirty="0" err="1">
                <a:latin typeface="Browallia New" pitchFamily="34" charset="-34"/>
                <a:cs typeface="Browallia New" pitchFamily="34" charset="-34"/>
              </a:rPr>
              <a:t>Rai</a:t>
            </a:r>
            <a:r>
              <a:rPr lang="en-US" sz="2400" dirty="0">
                <a:latin typeface="Browallia New" pitchFamily="34" charset="-34"/>
                <a:cs typeface="Browallia New" pitchFamily="34" charset="-34"/>
              </a:rPr>
              <a:t>-Bangkok. </a:t>
            </a:r>
            <a:endParaRPr lang="en-US" sz="2400" dirty="0" smtClean="0">
              <a:latin typeface="Browallia New" pitchFamily="34" charset="-34"/>
              <a:cs typeface="Browallia New" pitchFamily="34" charset="-34"/>
            </a:endParaRPr>
          </a:p>
          <a:p>
            <a:pPr marL="914400" lvl="1" indent="-457200" eaLnBrk="0" fontAlgn="base" hangingPunct="0">
              <a:spcBef>
                <a:spcPct val="0"/>
              </a:spcBef>
              <a:spcAft>
                <a:spcPct val="0"/>
              </a:spcAft>
              <a:buFont typeface="Arial" pitchFamily="34" charset="0"/>
              <a:buChar char="•"/>
            </a:pPr>
            <a:r>
              <a:rPr lang="en-US" sz="2400" dirty="0" smtClean="0">
                <a:latin typeface="Browallia New" pitchFamily="34" charset="-34"/>
                <a:cs typeface="Browallia New" pitchFamily="34" charset="-34"/>
              </a:rPr>
              <a:t>unusable </a:t>
            </a:r>
            <a:r>
              <a:rPr lang="en-US" sz="2400" dirty="0">
                <a:latin typeface="Browallia New" pitchFamily="34" charset="-34"/>
                <a:cs typeface="Browallia New" pitchFamily="34" charset="-34"/>
              </a:rPr>
              <a:t>due to poor road condition in Myanmar and unreliable of </a:t>
            </a:r>
            <a:r>
              <a:rPr lang="en-US" sz="2400" dirty="0" err="1">
                <a:latin typeface="Browallia New" pitchFamily="34" charset="-34"/>
                <a:cs typeface="Browallia New" pitchFamily="34" charset="-34"/>
              </a:rPr>
              <a:t>Mongla-Daluo</a:t>
            </a:r>
            <a:r>
              <a:rPr lang="en-US" sz="2400" dirty="0">
                <a:latin typeface="Browallia New" pitchFamily="34" charset="-34"/>
                <a:cs typeface="Browallia New" pitchFamily="34" charset="-34"/>
              </a:rPr>
              <a:t> border crossing point</a:t>
            </a:r>
            <a:r>
              <a:rPr lang="en-US" sz="2400" dirty="0" smtClean="0">
                <a:latin typeface="Browallia New" pitchFamily="34" charset="-34"/>
                <a:cs typeface="Browallia New" pitchFamily="34" charset="-34"/>
              </a:rPr>
              <a:t>.</a:t>
            </a:r>
          </a:p>
          <a:p>
            <a:pPr eaLnBrk="0" fontAlgn="base" hangingPunct="0">
              <a:spcBef>
                <a:spcPct val="0"/>
              </a:spcBef>
              <a:spcAft>
                <a:spcPct val="0"/>
              </a:spcAft>
            </a:pPr>
            <a:r>
              <a:rPr lang="en-US" sz="2400" dirty="0" smtClean="0">
                <a:latin typeface="Browallia New" pitchFamily="34" charset="-34"/>
                <a:cs typeface="Browallia New" pitchFamily="34" charset="-34"/>
              </a:rPr>
              <a:t>3) </a:t>
            </a:r>
            <a:r>
              <a:rPr lang="en-US" sz="2400" b="1" dirty="0" smtClean="0">
                <a:latin typeface="Browallia New" pitchFamily="34" charset="-34"/>
                <a:cs typeface="Browallia New" pitchFamily="34" charset="-34"/>
              </a:rPr>
              <a:t>Air Transport</a:t>
            </a:r>
            <a:r>
              <a:rPr lang="en-US" sz="2400" dirty="0" smtClean="0">
                <a:latin typeface="Browallia New" pitchFamily="34" charset="-34"/>
                <a:cs typeface="Browallia New" pitchFamily="34" charset="-34"/>
              </a:rPr>
              <a:t> </a:t>
            </a:r>
            <a:endParaRPr lang="en-US" sz="2400" dirty="0">
              <a:latin typeface="Browallia New" pitchFamily="34" charset="-34"/>
              <a:cs typeface="Browallia New" pitchFamily="34" charset="-34"/>
            </a:endParaRPr>
          </a:p>
          <a:p>
            <a:pPr marL="914400" lvl="1" indent="-457200" eaLnBrk="0" fontAlgn="base" hangingPunct="0">
              <a:spcBef>
                <a:spcPct val="0"/>
              </a:spcBef>
              <a:spcAft>
                <a:spcPct val="0"/>
              </a:spcAft>
              <a:buFont typeface="Arial" pitchFamily="34" charset="0"/>
              <a:buChar char="•"/>
            </a:pPr>
            <a:r>
              <a:rPr lang="en-US" sz="2400" dirty="0" smtClean="0">
                <a:latin typeface="Browallia New" pitchFamily="34" charset="-34"/>
                <a:cs typeface="Browallia New" pitchFamily="34" charset="-34"/>
              </a:rPr>
              <a:t>No effect on freight </a:t>
            </a:r>
            <a:r>
              <a:rPr lang="en-US" sz="2400" dirty="0">
                <a:latin typeface="Browallia New" pitchFamily="34" charset="-34"/>
                <a:cs typeface="Browallia New" pitchFamily="34" charset="-34"/>
              </a:rPr>
              <a:t>transport </a:t>
            </a:r>
            <a:r>
              <a:rPr lang="en-US" sz="2400" dirty="0" smtClean="0">
                <a:latin typeface="Browallia New" pitchFamily="34" charset="-34"/>
                <a:cs typeface="Browallia New" pitchFamily="34" charset="-34"/>
              </a:rPr>
              <a:t>since </a:t>
            </a:r>
            <a:r>
              <a:rPr lang="en-US" sz="2400" dirty="0">
                <a:latin typeface="Browallia New" pitchFamily="34" charset="-34"/>
                <a:cs typeface="Browallia New" pitchFamily="34" charset="-34"/>
              </a:rPr>
              <a:t>goods shipped through air </a:t>
            </a:r>
            <a:r>
              <a:rPr lang="en-US" sz="2400" dirty="0" smtClean="0">
                <a:latin typeface="Browallia New" pitchFamily="34" charset="-34"/>
                <a:cs typeface="Browallia New" pitchFamily="34" charset="-34"/>
              </a:rPr>
              <a:t>are </a:t>
            </a:r>
            <a:r>
              <a:rPr lang="en-US" sz="2400" dirty="0">
                <a:latin typeface="Browallia New" pitchFamily="34" charset="-34"/>
                <a:cs typeface="Browallia New" pitchFamily="34" charset="-34"/>
              </a:rPr>
              <a:t>very time-sensitive and </a:t>
            </a:r>
            <a:r>
              <a:rPr lang="en-US" sz="2400" dirty="0" smtClean="0">
                <a:latin typeface="Browallia New" pitchFamily="34" charset="-34"/>
                <a:cs typeface="Browallia New" pitchFamily="34" charset="-34"/>
              </a:rPr>
              <a:t>expensive but it could affect </a:t>
            </a:r>
            <a:r>
              <a:rPr lang="en-US" sz="2400" dirty="0" err="1" smtClean="0">
                <a:latin typeface="Browallia New" pitchFamily="34" charset="-34"/>
                <a:cs typeface="Browallia New" pitchFamily="34" charset="-34"/>
              </a:rPr>
              <a:t>pax</a:t>
            </a:r>
            <a:r>
              <a:rPr lang="en-US" sz="2400" dirty="0" smtClean="0">
                <a:latin typeface="Browallia New" pitchFamily="34" charset="-34"/>
                <a:cs typeface="Browallia New" pitchFamily="34" charset="-34"/>
              </a:rPr>
              <a:t> </a:t>
            </a:r>
            <a:r>
              <a:rPr lang="en-US" sz="2400" dirty="0">
                <a:latin typeface="Browallia New" pitchFamily="34" charset="-34"/>
                <a:cs typeface="Browallia New" pitchFamily="34" charset="-34"/>
              </a:rPr>
              <a:t>transport </a:t>
            </a:r>
            <a:r>
              <a:rPr lang="en-US" sz="2400" dirty="0" smtClean="0">
                <a:latin typeface="Browallia New" pitchFamily="34" charset="-34"/>
                <a:cs typeface="Browallia New" pitchFamily="34" charset="-34"/>
              </a:rPr>
              <a:t>due to travel </a:t>
            </a:r>
            <a:r>
              <a:rPr lang="en-US" sz="2400" dirty="0">
                <a:latin typeface="Browallia New" pitchFamily="34" charset="-34"/>
                <a:cs typeface="Browallia New" pitchFamily="34" charset="-34"/>
              </a:rPr>
              <a:t>time </a:t>
            </a:r>
            <a:r>
              <a:rPr lang="en-US" sz="2400" dirty="0" smtClean="0">
                <a:latin typeface="Browallia New" pitchFamily="34" charset="-34"/>
                <a:cs typeface="Browallia New" pitchFamily="34" charset="-34"/>
              </a:rPr>
              <a:t>reduction.</a:t>
            </a:r>
            <a:endParaRPr lang="en-US" sz="2400" dirty="0">
              <a:latin typeface="Browallia New" pitchFamily="34" charset="-34"/>
              <a:cs typeface="Browallia New" pitchFamily="34" charset="-34"/>
            </a:endParaRPr>
          </a:p>
        </p:txBody>
      </p:sp>
      <p:sp>
        <p:nvSpPr>
          <p:cNvPr id="4" name="Rounded Rectangle 3"/>
          <p:cNvSpPr/>
          <p:nvPr/>
        </p:nvSpPr>
        <p:spPr>
          <a:xfrm>
            <a:off x="971600" y="6237312"/>
            <a:ext cx="7056784" cy="4356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Only R3A is the viable competitor.</a:t>
            </a:r>
            <a:endParaRPr lang="th-TH" sz="2400" dirty="0">
              <a:solidFill>
                <a:schemeClr val="tx1"/>
              </a:solidFill>
            </a:endParaRPr>
          </a:p>
        </p:txBody>
      </p:sp>
    </p:spTree>
    <p:extLst>
      <p:ext uri="{BB962C8B-B14F-4D97-AF65-F5344CB8AC3E}">
        <p14:creationId xmlns:p14="http://schemas.microsoft.com/office/powerpoint/2010/main" val="141399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AF7675-577B-4908-8B88-90CEE188B4E5}" type="slidenum">
              <a:rPr lang="en-US" smtClean="0"/>
              <a:pPr/>
              <a:t>22</a:t>
            </a:fld>
            <a:endParaRPr lang="en-US"/>
          </a:p>
        </p:txBody>
      </p:sp>
      <p:sp>
        <p:nvSpPr>
          <p:cNvPr id="3"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Preliminary Analysis</a:t>
            </a:r>
            <a:endParaRPr lang="th-TH" sz="3600" dirty="0" smtClean="0">
              <a:solidFill>
                <a:schemeClr val="tx1"/>
              </a:solidFill>
              <a:latin typeface="Arial" pitchFamily="34" charset="0"/>
              <a:cs typeface="Angsana New" pitchFamily="18" charset="-34"/>
            </a:endParaRPr>
          </a:p>
        </p:txBody>
      </p:sp>
      <p:sp>
        <p:nvSpPr>
          <p:cNvPr id="6" name="Rectangle 5"/>
          <p:cNvSpPr/>
          <p:nvPr/>
        </p:nvSpPr>
        <p:spPr>
          <a:xfrm>
            <a:off x="57090" y="1628800"/>
            <a:ext cx="8712968" cy="3970318"/>
          </a:xfrm>
          <a:prstGeom prst="rect">
            <a:avLst/>
          </a:prstGeom>
        </p:spPr>
        <p:txBody>
          <a:bodyPr wrap="square">
            <a:spAutoFit/>
          </a:bodyPr>
          <a:lstStyle/>
          <a:p>
            <a:pPr indent="265113" eaLnBrk="0" fontAlgn="base" hangingPunct="0">
              <a:spcBef>
                <a:spcPct val="0"/>
              </a:spcBef>
              <a:spcAft>
                <a:spcPct val="0"/>
              </a:spcAft>
              <a:buFont typeface="Arial" pitchFamily="34" charset="0"/>
              <a:buChar char="•"/>
            </a:pPr>
            <a:r>
              <a:rPr lang="en-US" sz="2800" b="1" dirty="0" smtClean="0">
                <a:latin typeface="Browallia New" pitchFamily="34" charset="-34"/>
                <a:cs typeface="Browallia New" pitchFamily="34" charset="-34"/>
              </a:rPr>
              <a:t>Advantage of Mekong Shipping </a:t>
            </a:r>
          </a:p>
          <a:p>
            <a:pPr lvl="1" indent="265113" eaLnBrk="0" fontAlgn="base" hangingPunct="0">
              <a:spcBef>
                <a:spcPct val="0"/>
              </a:spcBef>
              <a:spcAft>
                <a:spcPct val="0"/>
              </a:spcAft>
              <a:buFont typeface="Arial" pitchFamily="34" charset="0"/>
              <a:buChar char="•"/>
            </a:pPr>
            <a:r>
              <a:rPr lang="en-US" sz="2800" dirty="0">
                <a:latin typeface="Browallia New" pitchFamily="34" charset="-34"/>
                <a:cs typeface="Browallia New" pitchFamily="34" charset="-34"/>
              </a:rPr>
              <a:t>Already </a:t>
            </a:r>
            <a:r>
              <a:rPr lang="en-US" sz="2800" dirty="0" smtClean="0">
                <a:latin typeface="Browallia New" pitchFamily="34" charset="-34"/>
                <a:cs typeface="Browallia New" pitchFamily="34" charset="-34"/>
              </a:rPr>
              <a:t>well-established</a:t>
            </a:r>
          </a:p>
          <a:p>
            <a:pPr lvl="1" indent="265113" eaLnBrk="0" fontAlgn="base" hangingPunct="0">
              <a:spcBef>
                <a:spcPct val="0"/>
              </a:spcBef>
              <a:spcAft>
                <a:spcPct val="0"/>
              </a:spcAft>
              <a:buFont typeface="Arial" pitchFamily="34" charset="0"/>
              <a:buChar char="•"/>
            </a:pPr>
            <a:r>
              <a:rPr lang="en-US" sz="2800" dirty="0" smtClean="0">
                <a:latin typeface="Browallia New" pitchFamily="34" charset="-34"/>
                <a:cs typeface="Browallia New" pitchFamily="34" charset="-34"/>
              </a:rPr>
              <a:t>Less problems on border crossing</a:t>
            </a:r>
          </a:p>
          <a:p>
            <a:pPr lvl="1" indent="265113" eaLnBrk="0" fontAlgn="base" hangingPunct="0">
              <a:spcBef>
                <a:spcPct val="0"/>
              </a:spcBef>
              <a:spcAft>
                <a:spcPct val="0"/>
              </a:spcAft>
              <a:buFont typeface="Arial" pitchFamily="34" charset="0"/>
              <a:buChar char="•"/>
            </a:pPr>
            <a:r>
              <a:rPr lang="en-US" sz="2800" dirty="0" smtClean="0">
                <a:latin typeface="Browallia New" pitchFamily="34" charset="-34"/>
                <a:cs typeface="Browallia New" pitchFamily="34" charset="-34"/>
              </a:rPr>
              <a:t>Cheaper for bulk items</a:t>
            </a:r>
          </a:p>
          <a:p>
            <a:pPr indent="265113" eaLnBrk="0" fontAlgn="base" hangingPunct="0">
              <a:spcBef>
                <a:spcPct val="0"/>
              </a:spcBef>
              <a:spcAft>
                <a:spcPct val="0"/>
              </a:spcAft>
              <a:buFont typeface="Arial" pitchFamily="34" charset="0"/>
              <a:buChar char="•"/>
            </a:pPr>
            <a:r>
              <a:rPr lang="en-US" sz="2800" b="1" dirty="0" smtClean="0">
                <a:latin typeface="Browallia New" pitchFamily="34" charset="-34"/>
                <a:cs typeface="Browallia New" pitchFamily="34" charset="-34"/>
              </a:rPr>
              <a:t>Advantage of R3A Shipping</a:t>
            </a:r>
          </a:p>
          <a:p>
            <a:pPr lvl="1" indent="265113" eaLnBrk="0" fontAlgn="base" hangingPunct="0">
              <a:spcBef>
                <a:spcPct val="0"/>
              </a:spcBef>
              <a:spcAft>
                <a:spcPct val="0"/>
              </a:spcAft>
              <a:buFont typeface="Arial" pitchFamily="34" charset="0"/>
              <a:buChar char="•"/>
            </a:pPr>
            <a:r>
              <a:rPr lang="en-US" sz="2800" dirty="0">
                <a:latin typeface="Browallia New" pitchFamily="34" charset="-34"/>
                <a:cs typeface="Browallia New" pitchFamily="34" charset="-34"/>
              </a:rPr>
              <a:t>Required Experienced Navigation </a:t>
            </a:r>
            <a:r>
              <a:rPr lang="en-US" sz="2800" dirty="0" smtClean="0">
                <a:latin typeface="Browallia New" pitchFamily="34" charset="-34"/>
                <a:cs typeface="Browallia New" pitchFamily="34" charset="-34"/>
              </a:rPr>
              <a:t>Skill</a:t>
            </a:r>
          </a:p>
          <a:p>
            <a:pPr lvl="1" indent="265113" eaLnBrk="0" fontAlgn="base" hangingPunct="0">
              <a:spcBef>
                <a:spcPct val="0"/>
              </a:spcBef>
              <a:spcAft>
                <a:spcPct val="0"/>
              </a:spcAft>
              <a:buFont typeface="Arial" pitchFamily="34" charset="0"/>
              <a:buChar char="•"/>
            </a:pPr>
            <a:r>
              <a:rPr lang="en-US" sz="2800" dirty="0" smtClean="0">
                <a:latin typeface="Browallia New" pitchFamily="34" charset="-34"/>
                <a:cs typeface="Browallia New" pitchFamily="34" charset="-34"/>
              </a:rPr>
              <a:t>Risk </a:t>
            </a:r>
            <a:r>
              <a:rPr lang="en-US" sz="2800" dirty="0">
                <a:latin typeface="Browallia New" pitchFamily="34" charset="-34"/>
                <a:cs typeface="Browallia New" pitchFamily="34" charset="-34"/>
              </a:rPr>
              <a:t>from Drug Gangster and Robbery </a:t>
            </a:r>
            <a:endParaRPr lang="en-US" sz="2800" dirty="0" smtClean="0">
              <a:latin typeface="Browallia New" pitchFamily="34" charset="-34"/>
              <a:cs typeface="Browallia New" pitchFamily="34" charset="-34"/>
            </a:endParaRPr>
          </a:p>
          <a:p>
            <a:pPr lvl="1" indent="265113" eaLnBrk="0" fontAlgn="base" hangingPunct="0">
              <a:spcBef>
                <a:spcPct val="0"/>
              </a:spcBef>
              <a:spcAft>
                <a:spcPct val="0"/>
              </a:spcAft>
              <a:buFont typeface="Arial" pitchFamily="34" charset="0"/>
              <a:buChar char="•"/>
            </a:pPr>
            <a:r>
              <a:rPr lang="en-US" sz="2800" dirty="0">
                <a:latin typeface="Browallia New" pitchFamily="34" charset="-34"/>
                <a:cs typeface="Browallia New" pitchFamily="34" charset="-34"/>
              </a:rPr>
              <a:t>Unreliable Water Draft in Dry Season </a:t>
            </a:r>
            <a:endParaRPr lang="en-US" sz="2800" dirty="0" smtClean="0">
              <a:latin typeface="Browallia New" pitchFamily="34" charset="-34"/>
              <a:cs typeface="Browallia New" pitchFamily="34" charset="-34"/>
            </a:endParaRPr>
          </a:p>
          <a:p>
            <a:pPr lvl="1" indent="265113" eaLnBrk="0" fontAlgn="base" hangingPunct="0">
              <a:spcBef>
                <a:spcPct val="0"/>
              </a:spcBef>
              <a:spcAft>
                <a:spcPct val="0"/>
              </a:spcAft>
              <a:buFont typeface="Arial" pitchFamily="34" charset="0"/>
              <a:buChar char="•"/>
            </a:pPr>
            <a:r>
              <a:rPr lang="en-US" sz="2800" dirty="0" smtClean="0">
                <a:latin typeface="Browallia New" pitchFamily="34" charset="-34"/>
                <a:cs typeface="Browallia New" pitchFamily="34" charset="-34"/>
              </a:rPr>
              <a:t>Access to river ports is difficult from major highways</a:t>
            </a:r>
          </a:p>
        </p:txBody>
      </p:sp>
    </p:spTree>
    <p:extLst>
      <p:ext uri="{BB962C8B-B14F-4D97-AF65-F5344CB8AC3E}">
        <p14:creationId xmlns:p14="http://schemas.microsoft.com/office/powerpoint/2010/main" val="132202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AF7675-577B-4908-8B88-90CEE188B4E5}" type="slidenum">
              <a:rPr lang="en-US" smtClean="0"/>
              <a:pPr/>
              <a:t>23</a:t>
            </a:fld>
            <a:endParaRPr lang="en-US"/>
          </a:p>
        </p:txBody>
      </p:sp>
      <p:sp>
        <p:nvSpPr>
          <p:cNvPr id="3"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Preliminary Analysis</a:t>
            </a:r>
            <a:endParaRPr lang="th-TH" sz="3600" dirty="0" smtClean="0">
              <a:solidFill>
                <a:schemeClr val="tx1"/>
              </a:solidFill>
              <a:latin typeface="Arial" pitchFamily="34" charset="0"/>
              <a:cs typeface="Angsana New" pitchFamily="18" charset="-34"/>
            </a:endParaRPr>
          </a:p>
        </p:txBody>
      </p:sp>
      <p:sp>
        <p:nvSpPr>
          <p:cNvPr id="6" name="Rectangle 5"/>
          <p:cNvSpPr/>
          <p:nvPr/>
        </p:nvSpPr>
        <p:spPr>
          <a:xfrm>
            <a:off x="57090" y="1484784"/>
            <a:ext cx="8712968" cy="523220"/>
          </a:xfrm>
          <a:prstGeom prst="rect">
            <a:avLst/>
          </a:prstGeom>
        </p:spPr>
        <p:txBody>
          <a:bodyPr wrap="square">
            <a:spAutoFit/>
          </a:bodyPr>
          <a:lstStyle/>
          <a:p>
            <a:pPr indent="265113" eaLnBrk="0" fontAlgn="base" hangingPunct="0">
              <a:spcBef>
                <a:spcPct val="0"/>
              </a:spcBef>
              <a:spcAft>
                <a:spcPct val="0"/>
              </a:spcAft>
              <a:buFont typeface="Arial" pitchFamily="34" charset="0"/>
              <a:buChar char="•"/>
            </a:pPr>
            <a:r>
              <a:rPr lang="en-US" sz="2800" b="1" dirty="0" smtClean="0">
                <a:latin typeface="Browallia New" pitchFamily="34" charset="-34"/>
                <a:cs typeface="Browallia New" pitchFamily="34" charset="-34"/>
              </a:rPr>
              <a:t>Benefit of Mekong Shipping by Country</a:t>
            </a:r>
          </a:p>
        </p:txBody>
      </p:sp>
      <p:sp>
        <p:nvSpPr>
          <p:cNvPr id="4" name="Rectangle 3"/>
          <p:cNvSpPr/>
          <p:nvPr/>
        </p:nvSpPr>
        <p:spPr>
          <a:xfrm>
            <a:off x="384146" y="2512060"/>
            <a:ext cx="3874022" cy="16370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US" sz="2400" dirty="0" smtClean="0">
                <a:solidFill>
                  <a:schemeClr val="tx1"/>
                </a:solidFill>
                <a:latin typeface="Browallia New" pitchFamily="34" charset="-34"/>
                <a:cs typeface="Browallia New" pitchFamily="34" charset="-34"/>
              </a:rPr>
              <a:t>Market </a:t>
            </a:r>
            <a:r>
              <a:rPr lang="en-US" sz="2400" dirty="0">
                <a:solidFill>
                  <a:schemeClr val="tx1"/>
                </a:solidFill>
                <a:latin typeface="Browallia New" pitchFamily="34" charset="-34"/>
                <a:cs typeface="Browallia New" pitchFamily="34" charset="-34"/>
              </a:rPr>
              <a:t>&amp; Trade </a:t>
            </a:r>
            <a:r>
              <a:rPr lang="en-US" sz="2400" dirty="0" smtClean="0">
                <a:solidFill>
                  <a:schemeClr val="tx1"/>
                </a:solidFill>
                <a:latin typeface="Browallia New" pitchFamily="34" charset="-34"/>
                <a:cs typeface="Browallia New" pitchFamily="34" charset="-34"/>
              </a:rPr>
              <a:t>Expansion</a:t>
            </a:r>
          </a:p>
          <a:p>
            <a:pPr marL="342900" indent="-342900">
              <a:buFont typeface="Arial" pitchFamily="34" charset="0"/>
              <a:buChar char="•"/>
            </a:pPr>
            <a:r>
              <a:rPr lang="en-US" sz="2400" dirty="0" smtClean="0">
                <a:solidFill>
                  <a:schemeClr val="tx1"/>
                </a:solidFill>
                <a:latin typeface="Browallia New" pitchFamily="34" charset="-34"/>
                <a:cs typeface="Browallia New" pitchFamily="34" charset="-34"/>
              </a:rPr>
              <a:t>Route Control</a:t>
            </a:r>
          </a:p>
          <a:p>
            <a:pPr marL="342900" indent="-342900">
              <a:buFont typeface="Arial" pitchFamily="34" charset="0"/>
              <a:buChar char="•"/>
            </a:pPr>
            <a:r>
              <a:rPr lang="en-US" sz="2400" dirty="0" smtClean="0">
                <a:solidFill>
                  <a:schemeClr val="tx1"/>
                </a:solidFill>
                <a:latin typeface="Browallia New" pitchFamily="34" charset="-34"/>
                <a:cs typeface="Browallia New" pitchFamily="34" charset="-34"/>
              </a:rPr>
              <a:t>Expansion of Yunnan Economy </a:t>
            </a:r>
            <a:endParaRPr lang="th-TH" sz="2400" dirty="0">
              <a:solidFill>
                <a:schemeClr val="tx1"/>
              </a:solidFill>
              <a:latin typeface="Browallia New" pitchFamily="34" charset="-34"/>
              <a:cs typeface="Browallia New" pitchFamily="34" charset="-34"/>
            </a:endParaRPr>
          </a:p>
        </p:txBody>
      </p:sp>
      <p:sp>
        <p:nvSpPr>
          <p:cNvPr id="5" name="Rectangle 4"/>
          <p:cNvSpPr/>
          <p:nvPr/>
        </p:nvSpPr>
        <p:spPr>
          <a:xfrm>
            <a:off x="384146" y="2008004"/>
            <a:ext cx="387402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Browallia New" pitchFamily="34" charset="-34"/>
                <a:cs typeface="Browallia New" pitchFamily="34" charset="-34"/>
              </a:rPr>
              <a:t>Yunnan, PRC</a:t>
            </a:r>
            <a:endParaRPr lang="th-TH" sz="2800" b="1" dirty="0">
              <a:latin typeface="Browallia New" pitchFamily="34" charset="-34"/>
              <a:cs typeface="Browallia New" pitchFamily="34" charset="-34"/>
            </a:endParaRPr>
          </a:p>
        </p:txBody>
      </p:sp>
      <p:sp>
        <p:nvSpPr>
          <p:cNvPr id="7" name="Rectangle 6"/>
          <p:cNvSpPr/>
          <p:nvPr/>
        </p:nvSpPr>
        <p:spPr>
          <a:xfrm>
            <a:off x="4896036" y="2520382"/>
            <a:ext cx="3874022" cy="16370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US" sz="2400" dirty="0" smtClean="0">
                <a:solidFill>
                  <a:schemeClr val="tx1"/>
                </a:solidFill>
                <a:latin typeface="Browallia New" pitchFamily="34" charset="-34"/>
                <a:cs typeface="Browallia New" pitchFamily="34" charset="-34"/>
              </a:rPr>
              <a:t>Cheaper </a:t>
            </a:r>
            <a:r>
              <a:rPr lang="en-US" sz="2400" dirty="0">
                <a:solidFill>
                  <a:schemeClr val="tx1"/>
                </a:solidFill>
                <a:latin typeface="Browallia New" pitchFamily="34" charset="-34"/>
                <a:cs typeface="Browallia New" pitchFamily="34" charset="-34"/>
              </a:rPr>
              <a:t>Import Goods from </a:t>
            </a:r>
            <a:r>
              <a:rPr lang="en-US" sz="2400" dirty="0" smtClean="0">
                <a:solidFill>
                  <a:schemeClr val="tx1"/>
                </a:solidFill>
                <a:latin typeface="Browallia New" pitchFamily="34" charset="-34"/>
                <a:cs typeface="Browallia New" pitchFamily="34" charset="-34"/>
              </a:rPr>
              <a:t>China</a:t>
            </a:r>
          </a:p>
          <a:p>
            <a:pPr marL="342900" indent="-342900">
              <a:buFont typeface="Arial" pitchFamily="34" charset="0"/>
              <a:buChar char="•"/>
            </a:pPr>
            <a:r>
              <a:rPr lang="en-US" sz="2400" dirty="0" smtClean="0">
                <a:solidFill>
                  <a:schemeClr val="tx1"/>
                </a:solidFill>
                <a:latin typeface="Browallia New" pitchFamily="34" charset="-34"/>
                <a:cs typeface="Browallia New" pitchFamily="34" charset="-34"/>
              </a:rPr>
              <a:t>Revenue </a:t>
            </a:r>
            <a:r>
              <a:rPr lang="en-US" sz="2400" dirty="0">
                <a:solidFill>
                  <a:schemeClr val="tx1"/>
                </a:solidFill>
                <a:latin typeface="Browallia New" pitchFamily="34" charset="-34"/>
                <a:cs typeface="Browallia New" pitchFamily="34" charset="-34"/>
              </a:rPr>
              <a:t>from Port Charge </a:t>
            </a:r>
            <a:endParaRPr lang="th-TH" sz="2400" dirty="0">
              <a:solidFill>
                <a:schemeClr val="tx1"/>
              </a:solidFill>
              <a:latin typeface="Browallia New" pitchFamily="34" charset="-34"/>
              <a:cs typeface="Browallia New" pitchFamily="34" charset="-34"/>
            </a:endParaRPr>
          </a:p>
        </p:txBody>
      </p:sp>
      <p:sp>
        <p:nvSpPr>
          <p:cNvPr id="8" name="Rectangle 7"/>
          <p:cNvSpPr/>
          <p:nvPr/>
        </p:nvSpPr>
        <p:spPr>
          <a:xfrm>
            <a:off x="4896036" y="2016326"/>
            <a:ext cx="387402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Browallia New" pitchFamily="34" charset="-34"/>
                <a:cs typeface="Browallia New" pitchFamily="34" charset="-34"/>
              </a:rPr>
              <a:t>Lao PDR</a:t>
            </a:r>
            <a:endParaRPr lang="th-TH" sz="2800" b="1" dirty="0">
              <a:latin typeface="Browallia New" pitchFamily="34" charset="-34"/>
              <a:cs typeface="Browallia New" pitchFamily="34" charset="-34"/>
            </a:endParaRPr>
          </a:p>
        </p:txBody>
      </p:sp>
      <p:sp>
        <p:nvSpPr>
          <p:cNvPr id="9" name="Rectangle 8"/>
          <p:cNvSpPr/>
          <p:nvPr/>
        </p:nvSpPr>
        <p:spPr>
          <a:xfrm>
            <a:off x="384146" y="4869160"/>
            <a:ext cx="3874022" cy="16370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US" sz="2400" dirty="0" smtClean="0">
                <a:solidFill>
                  <a:schemeClr val="tx1"/>
                </a:solidFill>
                <a:latin typeface="Browallia New" pitchFamily="34" charset="-34"/>
                <a:cs typeface="Browallia New" pitchFamily="34" charset="-34"/>
              </a:rPr>
              <a:t>Cheaper </a:t>
            </a:r>
            <a:r>
              <a:rPr lang="en-US" sz="2400" dirty="0">
                <a:solidFill>
                  <a:schemeClr val="tx1"/>
                </a:solidFill>
                <a:latin typeface="Browallia New" pitchFamily="34" charset="-34"/>
                <a:cs typeface="Browallia New" pitchFamily="34" charset="-34"/>
              </a:rPr>
              <a:t>Import/Export Goods from/to China </a:t>
            </a:r>
            <a:endParaRPr lang="en-US" sz="2400" dirty="0" smtClean="0">
              <a:solidFill>
                <a:schemeClr val="tx1"/>
              </a:solidFill>
              <a:latin typeface="Browallia New" pitchFamily="34" charset="-34"/>
              <a:cs typeface="Browallia New" pitchFamily="34" charset="-34"/>
            </a:endParaRPr>
          </a:p>
          <a:p>
            <a:pPr marL="342900" indent="-342900">
              <a:buFont typeface="Arial" pitchFamily="34" charset="0"/>
              <a:buChar char="•"/>
            </a:pPr>
            <a:r>
              <a:rPr lang="en-US" sz="2400" dirty="0" smtClean="0">
                <a:solidFill>
                  <a:schemeClr val="tx1"/>
                </a:solidFill>
                <a:latin typeface="Browallia New" pitchFamily="34" charset="-34"/>
                <a:cs typeface="Browallia New" pitchFamily="34" charset="-34"/>
              </a:rPr>
              <a:t>Alternative </a:t>
            </a:r>
            <a:r>
              <a:rPr lang="en-US" sz="2400" dirty="0">
                <a:solidFill>
                  <a:schemeClr val="tx1"/>
                </a:solidFill>
                <a:latin typeface="Browallia New" pitchFamily="34" charset="-34"/>
                <a:cs typeface="Browallia New" pitchFamily="34" charset="-34"/>
              </a:rPr>
              <a:t>to R3B </a:t>
            </a:r>
            <a:endParaRPr lang="th-TH" sz="2400" dirty="0">
              <a:solidFill>
                <a:schemeClr val="tx1"/>
              </a:solidFill>
              <a:latin typeface="Browallia New" pitchFamily="34" charset="-34"/>
              <a:cs typeface="Browallia New" pitchFamily="34" charset="-34"/>
            </a:endParaRPr>
          </a:p>
        </p:txBody>
      </p:sp>
      <p:sp>
        <p:nvSpPr>
          <p:cNvPr id="10" name="Rectangle 9"/>
          <p:cNvSpPr/>
          <p:nvPr/>
        </p:nvSpPr>
        <p:spPr>
          <a:xfrm>
            <a:off x="384146" y="4365104"/>
            <a:ext cx="387402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Browallia New" pitchFamily="34" charset="-34"/>
                <a:cs typeface="Browallia New" pitchFamily="34" charset="-34"/>
              </a:rPr>
              <a:t>Myanmar</a:t>
            </a:r>
            <a:endParaRPr lang="th-TH" sz="2800" b="1" dirty="0">
              <a:latin typeface="Browallia New" pitchFamily="34" charset="-34"/>
              <a:cs typeface="Browallia New" pitchFamily="34" charset="-34"/>
            </a:endParaRPr>
          </a:p>
        </p:txBody>
      </p:sp>
      <p:sp>
        <p:nvSpPr>
          <p:cNvPr id="11" name="Rectangle 10"/>
          <p:cNvSpPr/>
          <p:nvPr/>
        </p:nvSpPr>
        <p:spPr>
          <a:xfrm>
            <a:off x="4896046" y="4869160"/>
            <a:ext cx="3874022" cy="16370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US" sz="2400" dirty="0" smtClean="0">
                <a:solidFill>
                  <a:schemeClr val="tx1"/>
                </a:solidFill>
                <a:latin typeface="Browallia New" pitchFamily="34" charset="-34"/>
                <a:cs typeface="Browallia New" pitchFamily="34" charset="-34"/>
              </a:rPr>
              <a:t>Cheaper </a:t>
            </a:r>
            <a:r>
              <a:rPr lang="en-US" sz="2400" dirty="0">
                <a:solidFill>
                  <a:schemeClr val="tx1"/>
                </a:solidFill>
                <a:latin typeface="Browallia New" pitchFamily="34" charset="-34"/>
                <a:cs typeface="Browallia New" pitchFamily="34" charset="-34"/>
              </a:rPr>
              <a:t>and faster Import/Export ways from/to </a:t>
            </a:r>
            <a:r>
              <a:rPr lang="en-US" sz="2400" dirty="0" smtClean="0">
                <a:solidFill>
                  <a:schemeClr val="tx1"/>
                </a:solidFill>
                <a:latin typeface="Browallia New" pitchFamily="34" charset="-34"/>
                <a:cs typeface="Browallia New" pitchFamily="34" charset="-34"/>
              </a:rPr>
              <a:t>China</a:t>
            </a:r>
          </a:p>
          <a:p>
            <a:pPr marL="342900" indent="-342900">
              <a:buFont typeface="Arial" pitchFamily="34" charset="0"/>
              <a:buChar char="•"/>
            </a:pPr>
            <a:r>
              <a:rPr lang="en-US" sz="2400" dirty="0" smtClean="0">
                <a:solidFill>
                  <a:schemeClr val="tx1"/>
                </a:solidFill>
                <a:latin typeface="Browallia New" pitchFamily="34" charset="-34"/>
                <a:cs typeface="Browallia New" pitchFamily="34" charset="-34"/>
              </a:rPr>
              <a:t>Induce </a:t>
            </a:r>
            <a:r>
              <a:rPr lang="en-US" sz="2400" dirty="0">
                <a:solidFill>
                  <a:schemeClr val="tx1"/>
                </a:solidFill>
                <a:latin typeface="Browallia New" pitchFamily="34" charset="-34"/>
                <a:cs typeface="Browallia New" pitchFamily="34" charset="-34"/>
              </a:rPr>
              <a:t>the development at Chiang </a:t>
            </a:r>
            <a:r>
              <a:rPr lang="en-US" sz="2400" dirty="0" err="1">
                <a:solidFill>
                  <a:schemeClr val="tx1"/>
                </a:solidFill>
                <a:latin typeface="Browallia New" pitchFamily="34" charset="-34"/>
                <a:cs typeface="Browallia New" pitchFamily="34" charset="-34"/>
              </a:rPr>
              <a:t>Saen</a:t>
            </a:r>
            <a:r>
              <a:rPr lang="en-US" sz="2400" dirty="0">
                <a:solidFill>
                  <a:schemeClr val="tx1"/>
                </a:solidFill>
                <a:latin typeface="Browallia New" pitchFamily="34" charset="-34"/>
                <a:cs typeface="Browallia New" pitchFamily="34" charset="-34"/>
              </a:rPr>
              <a:t> area</a:t>
            </a:r>
            <a:endParaRPr lang="th-TH" sz="2400" dirty="0">
              <a:solidFill>
                <a:schemeClr val="tx1"/>
              </a:solidFill>
              <a:latin typeface="Browallia New" pitchFamily="34" charset="-34"/>
              <a:cs typeface="Browallia New" pitchFamily="34" charset="-34"/>
            </a:endParaRPr>
          </a:p>
        </p:txBody>
      </p:sp>
      <p:sp>
        <p:nvSpPr>
          <p:cNvPr id="12" name="Rectangle 11"/>
          <p:cNvSpPr/>
          <p:nvPr/>
        </p:nvSpPr>
        <p:spPr>
          <a:xfrm>
            <a:off x="4896046" y="4365104"/>
            <a:ext cx="387402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Browallia New" pitchFamily="34" charset="-34"/>
                <a:cs typeface="Browallia New" pitchFamily="34" charset="-34"/>
              </a:rPr>
              <a:t>Thailand</a:t>
            </a:r>
            <a:endParaRPr lang="th-TH" sz="2800" b="1" dirty="0">
              <a:latin typeface="Browallia New" pitchFamily="34" charset="-34"/>
              <a:cs typeface="Browallia New" pitchFamily="34" charset="-34"/>
            </a:endParaRPr>
          </a:p>
        </p:txBody>
      </p:sp>
    </p:spTree>
    <p:extLst>
      <p:ext uri="{BB962C8B-B14F-4D97-AF65-F5344CB8AC3E}">
        <p14:creationId xmlns:p14="http://schemas.microsoft.com/office/powerpoint/2010/main" val="1216153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AF7675-577B-4908-8B88-90CEE188B4E5}" type="slidenum">
              <a:rPr lang="en-US" smtClean="0"/>
              <a:pPr/>
              <a:t>24</a:t>
            </a:fld>
            <a:endParaRPr lang="en-US"/>
          </a:p>
        </p:txBody>
      </p:sp>
      <p:sp>
        <p:nvSpPr>
          <p:cNvPr id="3"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Preliminary Suggestions to Improve Mekong Shipping</a:t>
            </a:r>
            <a:endParaRPr lang="th-TH" sz="3600" dirty="0" smtClean="0">
              <a:solidFill>
                <a:schemeClr val="tx1"/>
              </a:solidFill>
              <a:latin typeface="Arial" pitchFamily="34" charset="0"/>
              <a:cs typeface="Angsana New" pitchFamily="18" charset="-34"/>
            </a:endParaRPr>
          </a:p>
        </p:txBody>
      </p:sp>
      <p:graphicFrame>
        <p:nvGraphicFramePr>
          <p:cNvPr id="5" name="Table 4"/>
          <p:cNvGraphicFramePr>
            <a:graphicFrameLocks noGrp="1"/>
          </p:cNvGraphicFramePr>
          <p:nvPr>
            <p:extLst>
              <p:ext uri="{D42A27DB-BD31-4B8C-83A1-F6EECF244321}">
                <p14:modId xmlns:p14="http://schemas.microsoft.com/office/powerpoint/2010/main" val="157191216"/>
              </p:ext>
            </p:extLst>
          </p:nvPr>
        </p:nvGraphicFramePr>
        <p:xfrm>
          <a:off x="107504" y="1484784"/>
          <a:ext cx="8928992" cy="5129749"/>
        </p:xfrm>
        <a:graphic>
          <a:graphicData uri="http://schemas.openxmlformats.org/drawingml/2006/table">
            <a:tbl>
              <a:tblPr firstRow="1" firstCol="1" bandRow="1">
                <a:tableStyleId>{5C22544A-7EE6-4342-B048-85BDC9FD1C3A}</a:tableStyleId>
              </a:tblPr>
              <a:tblGrid>
                <a:gridCol w="2016224"/>
                <a:gridCol w="6912768"/>
              </a:tblGrid>
              <a:tr h="420624">
                <a:tc>
                  <a:txBody>
                    <a:bodyPr/>
                    <a:lstStyle/>
                    <a:p>
                      <a:pPr algn="ctr">
                        <a:lnSpc>
                          <a:spcPct val="115000"/>
                        </a:lnSpc>
                        <a:spcAft>
                          <a:spcPts val="0"/>
                        </a:spcAft>
                      </a:pPr>
                      <a:r>
                        <a:rPr lang="en-US" sz="2400" dirty="0">
                          <a:effectLst/>
                          <a:latin typeface="BrowalliaUPC" pitchFamily="34" charset="-34"/>
                          <a:cs typeface="BrowalliaUPC" pitchFamily="34" charset="-34"/>
                        </a:rPr>
                        <a:t>Main Objectives</a:t>
                      </a:r>
                      <a:endParaRPr lang="en-US" sz="2400" dirty="0">
                        <a:effectLst/>
                        <a:latin typeface="BrowalliaUPC" pitchFamily="34" charset="-34"/>
                        <a:ea typeface="Calibri"/>
                        <a:cs typeface="BrowalliaUPC" pitchFamily="34" charset="-34"/>
                      </a:endParaRPr>
                    </a:p>
                  </a:txBody>
                  <a:tcPr marL="61494" marR="61494" marT="0" marB="0"/>
                </a:tc>
                <a:tc>
                  <a:txBody>
                    <a:bodyPr/>
                    <a:lstStyle/>
                    <a:p>
                      <a:pPr algn="ctr">
                        <a:lnSpc>
                          <a:spcPct val="115000"/>
                        </a:lnSpc>
                        <a:spcAft>
                          <a:spcPts val="0"/>
                        </a:spcAft>
                      </a:pPr>
                      <a:r>
                        <a:rPr lang="en-US" sz="2400">
                          <a:effectLst/>
                          <a:latin typeface="BrowalliaUPC" pitchFamily="34" charset="-34"/>
                          <a:cs typeface="BrowalliaUPC" pitchFamily="34" charset="-34"/>
                        </a:rPr>
                        <a:t>Methods</a:t>
                      </a:r>
                      <a:endParaRPr lang="en-US" sz="2400">
                        <a:effectLst/>
                        <a:latin typeface="BrowalliaUPC" pitchFamily="34" charset="-34"/>
                        <a:ea typeface="Calibri"/>
                        <a:cs typeface="BrowalliaUPC" pitchFamily="34" charset="-34"/>
                      </a:endParaRPr>
                    </a:p>
                  </a:txBody>
                  <a:tcPr marL="61494" marR="61494" marT="0" marB="0"/>
                </a:tc>
              </a:tr>
              <a:tr h="754327">
                <a:tc>
                  <a:txBody>
                    <a:bodyPr/>
                    <a:lstStyle/>
                    <a:p>
                      <a:pPr>
                        <a:lnSpc>
                          <a:spcPct val="115000"/>
                        </a:lnSpc>
                        <a:spcAft>
                          <a:spcPts val="0"/>
                        </a:spcAft>
                      </a:pPr>
                      <a:r>
                        <a:rPr lang="en-US" sz="2400">
                          <a:effectLst/>
                          <a:latin typeface="BrowalliaUPC" pitchFamily="34" charset="-34"/>
                          <a:cs typeface="BrowalliaUPC" pitchFamily="34" charset="-34"/>
                        </a:rPr>
                        <a:t>1. Reduce Physical Obstacles</a:t>
                      </a:r>
                      <a:endParaRPr lang="en-US" sz="2400">
                        <a:effectLst/>
                        <a:latin typeface="BrowalliaUPC" pitchFamily="34" charset="-34"/>
                        <a:ea typeface="Calibri"/>
                        <a:cs typeface="BrowalliaUPC" pitchFamily="34" charset="-34"/>
                      </a:endParaRPr>
                    </a:p>
                  </a:txBody>
                  <a:tcPr marL="61494" marR="61494" marT="0" marB="0"/>
                </a:tc>
                <a:tc>
                  <a:txBody>
                    <a:bodyPr/>
                    <a:lstStyle/>
                    <a:p>
                      <a:pPr>
                        <a:lnSpc>
                          <a:spcPct val="115000"/>
                        </a:lnSpc>
                        <a:spcAft>
                          <a:spcPts val="0"/>
                        </a:spcAft>
                      </a:pPr>
                      <a:r>
                        <a:rPr lang="en-US" sz="2400">
                          <a:effectLst/>
                          <a:latin typeface="BrowalliaUPC" pitchFamily="34" charset="-34"/>
                          <a:cs typeface="BrowalliaUPC" pitchFamily="34" charset="-34"/>
                        </a:rPr>
                        <a:t>- Control water level on Mekong river through dams</a:t>
                      </a:r>
                    </a:p>
                    <a:p>
                      <a:pPr>
                        <a:lnSpc>
                          <a:spcPct val="115000"/>
                        </a:lnSpc>
                        <a:spcAft>
                          <a:spcPts val="0"/>
                        </a:spcAft>
                      </a:pPr>
                      <a:r>
                        <a:rPr lang="en-US" sz="2400">
                          <a:effectLst/>
                          <a:latin typeface="BrowalliaUPC" pitchFamily="34" charset="-34"/>
                          <a:cs typeface="BrowalliaUPC" pitchFamily="34" charset="-34"/>
                        </a:rPr>
                        <a:t>- Add more warning signs and lighting on bedrocks, shallow depth, shores</a:t>
                      </a:r>
                      <a:endParaRPr lang="en-US" sz="2400">
                        <a:effectLst/>
                        <a:latin typeface="BrowalliaUPC" pitchFamily="34" charset="-34"/>
                        <a:ea typeface="Calibri"/>
                        <a:cs typeface="BrowalliaUPC" pitchFamily="34" charset="-34"/>
                      </a:endParaRPr>
                    </a:p>
                  </a:txBody>
                  <a:tcPr marL="61494" marR="61494" marT="0" marB="0"/>
                </a:tc>
              </a:tr>
              <a:tr h="754327">
                <a:tc>
                  <a:txBody>
                    <a:bodyPr/>
                    <a:lstStyle/>
                    <a:p>
                      <a:pPr>
                        <a:lnSpc>
                          <a:spcPct val="115000"/>
                        </a:lnSpc>
                        <a:spcAft>
                          <a:spcPts val="0"/>
                        </a:spcAft>
                      </a:pPr>
                      <a:r>
                        <a:rPr lang="en-US" sz="2400" dirty="0">
                          <a:effectLst/>
                          <a:latin typeface="BrowalliaUPC" pitchFamily="34" charset="-34"/>
                          <a:cs typeface="BrowalliaUPC" pitchFamily="34" charset="-34"/>
                        </a:rPr>
                        <a:t>2. Eliminate </a:t>
                      </a:r>
                      <a:r>
                        <a:rPr lang="en-US" sz="2400" dirty="0" smtClean="0">
                          <a:effectLst/>
                          <a:latin typeface="BrowalliaUPC" pitchFamily="34" charset="-34"/>
                          <a:cs typeface="BrowalliaUPC" pitchFamily="34" charset="-34"/>
                        </a:rPr>
                        <a:t>Robbery </a:t>
                      </a:r>
                      <a:endParaRPr lang="en-US" sz="2400" dirty="0">
                        <a:effectLst/>
                        <a:latin typeface="BrowalliaUPC" pitchFamily="34" charset="-34"/>
                        <a:ea typeface="Calibri"/>
                        <a:cs typeface="BrowalliaUPC" pitchFamily="34" charset="-34"/>
                      </a:endParaRPr>
                    </a:p>
                  </a:txBody>
                  <a:tcPr marL="61494" marR="61494" marT="0" marB="0"/>
                </a:tc>
                <a:tc>
                  <a:txBody>
                    <a:bodyPr/>
                    <a:lstStyle/>
                    <a:p>
                      <a:pPr>
                        <a:lnSpc>
                          <a:spcPct val="115000"/>
                        </a:lnSpc>
                        <a:spcAft>
                          <a:spcPts val="0"/>
                        </a:spcAft>
                      </a:pPr>
                      <a:r>
                        <a:rPr lang="en-US" sz="2400" dirty="0">
                          <a:effectLst/>
                          <a:latin typeface="BrowalliaUPC" pitchFamily="34" charset="-34"/>
                          <a:cs typeface="BrowalliaUPC" pitchFamily="34" charset="-34"/>
                        </a:rPr>
                        <a:t>- Negotiate with Shan </a:t>
                      </a:r>
                      <a:r>
                        <a:rPr lang="en-US" sz="2400" dirty="0" smtClean="0">
                          <a:effectLst/>
                          <a:latin typeface="BrowalliaUPC" pitchFamily="34" charset="-34"/>
                          <a:cs typeface="BrowalliaUPC" pitchFamily="34" charset="-34"/>
                        </a:rPr>
                        <a:t>State, Install </a:t>
                      </a:r>
                      <a:r>
                        <a:rPr lang="en-US" sz="2400" dirty="0">
                          <a:effectLst/>
                          <a:latin typeface="BrowalliaUPC" pitchFamily="34" charset="-34"/>
                          <a:cs typeface="BrowalliaUPC" pitchFamily="34" charset="-34"/>
                        </a:rPr>
                        <a:t>river navy station in risky zone</a:t>
                      </a:r>
                    </a:p>
                    <a:p>
                      <a:pPr>
                        <a:lnSpc>
                          <a:spcPct val="115000"/>
                        </a:lnSpc>
                        <a:spcAft>
                          <a:spcPts val="0"/>
                        </a:spcAft>
                      </a:pPr>
                      <a:r>
                        <a:rPr lang="en-US" sz="2400" dirty="0">
                          <a:effectLst/>
                          <a:latin typeface="BrowalliaUPC" pitchFamily="34" charset="-34"/>
                          <a:cs typeface="BrowalliaUPC" pitchFamily="34" charset="-34"/>
                        </a:rPr>
                        <a:t>- Add more international patrol or checkpoint</a:t>
                      </a:r>
                      <a:endParaRPr lang="en-US" sz="2400" dirty="0">
                        <a:effectLst/>
                        <a:latin typeface="BrowalliaUPC" pitchFamily="34" charset="-34"/>
                        <a:ea typeface="Calibri"/>
                        <a:cs typeface="BrowalliaUPC" pitchFamily="34" charset="-34"/>
                      </a:endParaRPr>
                    </a:p>
                  </a:txBody>
                  <a:tcPr marL="61494" marR="61494" marT="0" marB="0"/>
                </a:tc>
              </a:tr>
              <a:tr h="502885">
                <a:tc>
                  <a:txBody>
                    <a:bodyPr/>
                    <a:lstStyle/>
                    <a:p>
                      <a:pPr>
                        <a:lnSpc>
                          <a:spcPct val="115000"/>
                        </a:lnSpc>
                        <a:spcAft>
                          <a:spcPts val="0"/>
                        </a:spcAft>
                      </a:pPr>
                      <a:r>
                        <a:rPr lang="en-US" sz="2400">
                          <a:effectLst/>
                          <a:latin typeface="BrowalliaUPC" pitchFamily="34" charset="-34"/>
                          <a:cs typeface="BrowalliaUPC" pitchFamily="34" charset="-34"/>
                        </a:rPr>
                        <a:t>3. Ship Technology</a:t>
                      </a:r>
                      <a:endParaRPr lang="en-US" sz="2400">
                        <a:effectLst/>
                        <a:latin typeface="BrowalliaUPC" pitchFamily="34" charset="-34"/>
                        <a:ea typeface="Calibri"/>
                        <a:cs typeface="BrowalliaUPC" pitchFamily="34" charset="-34"/>
                      </a:endParaRPr>
                    </a:p>
                  </a:txBody>
                  <a:tcPr marL="61494" marR="61494" marT="0" marB="0"/>
                </a:tc>
                <a:tc>
                  <a:txBody>
                    <a:bodyPr/>
                    <a:lstStyle/>
                    <a:p>
                      <a:pPr>
                        <a:lnSpc>
                          <a:spcPct val="115000"/>
                        </a:lnSpc>
                        <a:spcAft>
                          <a:spcPts val="0"/>
                        </a:spcAft>
                      </a:pPr>
                      <a:r>
                        <a:rPr lang="en-US" sz="2400">
                          <a:effectLst/>
                          <a:latin typeface="BrowalliaUPC" pitchFamily="34" charset="-34"/>
                          <a:cs typeface="BrowalliaUPC" pitchFamily="34" charset="-34"/>
                        </a:rPr>
                        <a:t>- Use a modern ship with faster and easier to navigate</a:t>
                      </a:r>
                      <a:endParaRPr lang="en-US" sz="2400">
                        <a:effectLst/>
                        <a:latin typeface="BrowalliaUPC" pitchFamily="34" charset="-34"/>
                        <a:ea typeface="Calibri"/>
                        <a:cs typeface="BrowalliaUPC" pitchFamily="34" charset="-34"/>
                      </a:endParaRPr>
                    </a:p>
                  </a:txBody>
                  <a:tcPr marL="61494" marR="61494" marT="0" marB="0"/>
                </a:tc>
              </a:tr>
              <a:tr h="754327">
                <a:tc>
                  <a:txBody>
                    <a:bodyPr/>
                    <a:lstStyle/>
                    <a:p>
                      <a:pPr>
                        <a:lnSpc>
                          <a:spcPct val="115000"/>
                        </a:lnSpc>
                        <a:spcAft>
                          <a:spcPts val="0"/>
                        </a:spcAft>
                      </a:pPr>
                      <a:r>
                        <a:rPr lang="en-US" sz="2400">
                          <a:effectLst/>
                          <a:latin typeface="BrowalliaUPC" pitchFamily="34" charset="-34"/>
                          <a:cs typeface="BrowalliaUPC" pitchFamily="34" charset="-34"/>
                        </a:rPr>
                        <a:t>4. Port Improvement</a:t>
                      </a:r>
                      <a:endParaRPr lang="en-US" sz="2400">
                        <a:effectLst/>
                        <a:latin typeface="BrowalliaUPC" pitchFamily="34" charset="-34"/>
                        <a:ea typeface="Calibri"/>
                        <a:cs typeface="BrowalliaUPC" pitchFamily="34" charset="-34"/>
                      </a:endParaRPr>
                    </a:p>
                  </a:txBody>
                  <a:tcPr marL="61494" marR="61494" marT="0" marB="0"/>
                </a:tc>
                <a:tc>
                  <a:txBody>
                    <a:bodyPr/>
                    <a:lstStyle/>
                    <a:p>
                      <a:pPr>
                        <a:lnSpc>
                          <a:spcPct val="115000"/>
                        </a:lnSpc>
                        <a:spcAft>
                          <a:spcPts val="0"/>
                        </a:spcAft>
                      </a:pPr>
                      <a:r>
                        <a:rPr lang="en-US" sz="2400">
                          <a:effectLst/>
                          <a:latin typeface="BrowalliaUPC" pitchFamily="34" charset="-34"/>
                          <a:cs typeface="BrowalliaUPC" pitchFamily="34" charset="-34"/>
                        </a:rPr>
                        <a:t>- Add more equipment at the port for safer and more efficient handling goods without using labor-intensive technique</a:t>
                      </a:r>
                      <a:endParaRPr lang="en-US" sz="2400">
                        <a:effectLst/>
                        <a:latin typeface="BrowalliaUPC" pitchFamily="34" charset="-34"/>
                        <a:ea typeface="Calibri"/>
                        <a:cs typeface="BrowalliaUPC" pitchFamily="34" charset="-34"/>
                      </a:endParaRPr>
                    </a:p>
                  </a:txBody>
                  <a:tcPr marL="61494" marR="61494" marT="0" marB="0"/>
                </a:tc>
              </a:tr>
              <a:tr h="1508654">
                <a:tc>
                  <a:txBody>
                    <a:bodyPr/>
                    <a:lstStyle/>
                    <a:p>
                      <a:pPr>
                        <a:lnSpc>
                          <a:spcPct val="115000"/>
                        </a:lnSpc>
                        <a:spcAft>
                          <a:spcPts val="0"/>
                        </a:spcAft>
                      </a:pPr>
                      <a:r>
                        <a:rPr lang="en-US" sz="2400">
                          <a:effectLst/>
                          <a:latin typeface="BrowalliaUPC" pitchFamily="34" charset="-34"/>
                          <a:cs typeface="BrowalliaUPC" pitchFamily="34" charset="-34"/>
                        </a:rPr>
                        <a:t>5. Area Development</a:t>
                      </a:r>
                      <a:endParaRPr lang="en-US" sz="2400">
                        <a:effectLst/>
                        <a:latin typeface="BrowalliaUPC" pitchFamily="34" charset="-34"/>
                        <a:ea typeface="Calibri"/>
                        <a:cs typeface="BrowalliaUPC" pitchFamily="34" charset="-34"/>
                      </a:endParaRPr>
                    </a:p>
                  </a:txBody>
                  <a:tcPr marL="61494" marR="61494" marT="0" marB="0"/>
                </a:tc>
                <a:tc>
                  <a:txBody>
                    <a:bodyPr/>
                    <a:lstStyle/>
                    <a:p>
                      <a:pPr>
                        <a:lnSpc>
                          <a:spcPct val="115000"/>
                        </a:lnSpc>
                        <a:spcAft>
                          <a:spcPts val="0"/>
                        </a:spcAft>
                      </a:pPr>
                      <a:r>
                        <a:rPr lang="en-US" sz="2400" dirty="0">
                          <a:effectLst/>
                          <a:latin typeface="BrowalliaUPC" pitchFamily="34" charset="-34"/>
                          <a:cs typeface="BrowalliaUPC" pitchFamily="34" charset="-34"/>
                        </a:rPr>
                        <a:t>- Build the hinterland area of each Mekong port such that there are accessible highways to connect the industry zone or city to the port</a:t>
                      </a:r>
                    </a:p>
                    <a:p>
                      <a:pPr>
                        <a:lnSpc>
                          <a:spcPct val="115000"/>
                        </a:lnSpc>
                        <a:spcAft>
                          <a:spcPts val="0"/>
                        </a:spcAft>
                      </a:pPr>
                      <a:r>
                        <a:rPr lang="en-US" sz="2400" dirty="0">
                          <a:effectLst/>
                          <a:latin typeface="BrowalliaUPC" pitchFamily="34" charset="-34"/>
                          <a:cs typeface="BrowalliaUPC" pitchFamily="34" charset="-34"/>
                        </a:rPr>
                        <a:t>- Build more logistics facilities near the port, e.g., distribution center, logistics parks, and </a:t>
                      </a:r>
                      <a:r>
                        <a:rPr lang="en-US" sz="2400" dirty="0" smtClean="0">
                          <a:effectLst/>
                          <a:latin typeface="BrowalliaUPC" pitchFamily="34" charset="-34"/>
                          <a:cs typeface="BrowalliaUPC" pitchFamily="34" charset="-34"/>
                        </a:rPr>
                        <a:t>infrastructures </a:t>
                      </a:r>
                      <a:r>
                        <a:rPr lang="en-US" sz="2400" dirty="0">
                          <a:effectLst/>
                          <a:latin typeface="BrowalliaUPC" pitchFamily="34" charset="-34"/>
                          <a:cs typeface="BrowalliaUPC" pitchFamily="34" charset="-34"/>
                        </a:rPr>
                        <a:t>such as hospitals and retail areas.</a:t>
                      </a:r>
                      <a:endParaRPr lang="en-US" sz="2400" dirty="0">
                        <a:effectLst/>
                        <a:latin typeface="BrowalliaUPC" pitchFamily="34" charset="-34"/>
                        <a:ea typeface="Calibri"/>
                        <a:cs typeface="BrowalliaUPC" pitchFamily="34" charset="-34"/>
                      </a:endParaRPr>
                    </a:p>
                  </a:txBody>
                  <a:tcPr marL="61494" marR="61494" marT="0" marB="0"/>
                </a:tc>
              </a:tr>
            </a:tbl>
          </a:graphicData>
        </a:graphic>
      </p:graphicFrame>
    </p:spTree>
    <p:extLst>
      <p:ext uri="{BB962C8B-B14F-4D97-AF65-F5344CB8AC3E}">
        <p14:creationId xmlns:p14="http://schemas.microsoft.com/office/powerpoint/2010/main" val="3588175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AF7675-577B-4908-8B88-90CEE188B4E5}" type="slidenum">
              <a:rPr lang="en-US" smtClean="0"/>
              <a:pPr/>
              <a:t>25</a:t>
            </a:fld>
            <a:endParaRPr lang="en-US"/>
          </a:p>
        </p:txBody>
      </p:sp>
      <p:sp>
        <p:nvSpPr>
          <p:cNvPr id="3"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Key Findings and Concluding Remarks</a:t>
            </a:r>
            <a:endParaRPr lang="th-TH" sz="3600" dirty="0" smtClean="0">
              <a:solidFill>
                <a:schemeClr val="tx1"/>
              </a:solidFill>
              <a:latin typeface="Arial" pitchFamily="34" charset="0"/>
              <a:cs typeface="Angsana New" pitchFamily="18" charset="-34"/>
            </a:endParaRPr>
          </a:p>
        </p:txBody>
      </p:sp>
      <p:sp>
        <p:nvSpPr>
          <p:cNvPr id="4" name="Rectangle 3"/>
          <p:cNvSpPr/>
          <p:nvPr/>
        </p:nvSpPr>
        <p:spPr>
          <a:xfrm>
            <a:off x="179512" y="1484784"/>
            <a:ext cx="8784976" cy="5262979"/>
          </a:xfrm>
          <a:prstGeom prst="rect">
            <a:avLst/>
          </a:prstGeom>
        </p:spPr>
        <p:txBody>
          <a:bodyPr wrap="square">
            <a:spAutoFit/>
          </a:bodyPr>
          <a:lstStyle/>
          <a:p>
            <a:pPr marL="457200" indent="-457200">
              <a:buFont typeface="Arial" pitchFamily="34" charset="0"/>
              <a:buChar char="•"/>
              <a:tabLst>
                <a:tab pos="263525" algn="l"/>
              </a:tabLst>
            </a:pPr>
            <a:r>
              <a:rPr lang="en-US" sz="2800" dirty="0" smtClean="0">
                <a:latin typeface="Browallia New" pitchFamily="34" charset="-34"/>
                <a:cs typeface="Browallia New" pitchFamily="34" charset="-34"/>
              </a:rPr>
              <a:t>Mekong </a:t>
            </a:r>
            <a:r>
              <a:rPr lang="en-US" sz="2800" dirty="0">
                <a:latin typeface="Browallia New" pitchFamily="34" charset="-34"/>
                <a:cs typeface="Browallia New" pitchFamily="34" charset="-34"/>
              </a:rPr>
              <a:t>Shipping will still be popular due to lowest cost </a:t>
            </a:r>
            <a:r>
              <a:rPr lang="en-US" sz="2800" dirty="0" smtClean="0">
                <a:latin typeface="Browallia New" pitchFamily="34" charset="-34"/>
                <a:cs typeface="Browallia New" pitchFamily="34" charset="-34"/>
              </a:rPr>
              <a:t>comparing </a:t>
            </a:r>
            <a:r>
              <a:rPr lang="en-US" sz="2800" dirty="0">
                <a:latin typeface="Browallia New" pitchFamily="34" charset="-34"/>
                <a:cs typeface="Browallia New" pitchFamily="34" charset="-34"/>
              </a:rPr>
              <a:t>with other modes. However, market share is decreasing to R3A after 2014.</a:t>
            </a:r>
          </a:p>
          <a:p>
            <a:pPr marL="457200" indent="-457200">
              <a:buFont typeface="Arial" pitchFamily="34" charset="0"/>
              <a:buChar char="•"/>
              <a:tabLst>
                <a:tab pos="263525" algn="l"/>
              </a:tabLst>
            </a:pPr>
            <a:r>
              <a:rPr lang="en-US" sz="2800" dirty="0" smtClean="0">
                <a:latin typeface="Browallia New" pitchFamily="34" charset="-34"/>
                <a:cs typeface="Browallia New" pitchFamily="34" charset="-34"/>
              </a:rPr>
              <a:t>Most transportation </a:t>
            </a:r>
            <a:r>
              <a:rPr lang="en-US" sz="2800" dirty="0">
                <a:latin typeface="Browallia New" pitchFamily="34" charset="-34"/>
                <a:cs typeface="Browallia New" pitchFamily="34" charset="-34"/>
              </a:rPr>
              <a:t>developments among countries are not focusing on Mekong development as much as R3A development.</a:t>
            </a:r>
          </a:p>
          <a:p>
            <a:pPr marL="457200" indent="-457200">
              <a:buFont typeface="Arial" pitchFamily="34" charset="0"/>
              <a:buChar char="•"/>
              <a:tabLst>
                <a:tab pos="263525" algn="l"/>
              </a:tabLst>
            </a:pPr>
            <a:r>
              <a:rPr lang="en-US" sz="2800" dirty="0" smtClean="0">
                <a:latin typeface="Browallia New" pitchFamily="34" charset="-34"/>
                <a:cs typeface="Browallia New" pitchFamily="34" charset="-34"/>
              </a:rPr>
              <a:t>Lots </a:t>
            </a:r>
            <a:r>
              <a:rPr lang="en-US" sz="2800" dirty="0">
                <a:latin typeface="Browallia New" pitchFamily="34" charset="-34"/>
                <a:cs typeface="Browallia New" pitchFamily="34" charset="-34"/>
              </a:rPr>
              <a:t>of air transport service and airport developments are recently initiated in the Upper Mekong area; however, it is not expected to draw Mekong shipping goods into air transport due to much higher cost</a:t>
            </a:r>
          </a:p>
          <a:p>
            <a:pPr marL="457200" indent="-457200">
              <a:buFont typeface="Arial" pitchFamily="34" charset="0"/>
              <a:buChar char="•"/>
              <a:tabLst>
                <a:tab pos="263525" algn="l"/>
              </a:tabLst>
            </a:pPr>
            <a:r>
              <a:rPr lang="en-US" sz="2800" dirty="0" smtClean="0">
                <a:latin typeface="Browallia New" pitchFamily="34" charset="-34"/>
                <a:cs typeface="Browallia New" pitchFamily="34" charset="-34"/>
              </a:rPr>
              <a:t>Railway project would </a:t>
            </a:r>
            <a:r>
              <a:rPr lang="en-US" sz="2800" dirty="0">
                <a:latin typeface="Browallia New" pitchFamily="34" charset="-34"/>
                <a:cs typeface="Browallia New" pitchFamily="34" charset="-34"/>
              </a:rPr>
              <a:t>negatively affect transport volumes on Mekong shipping. However, it is not expected to finish before </a:t>
            </a:r>
            <a:r>
              <a:rPr lang="en-US" sz="2800" dirty="0" smtClean="0">
                <a:latin typeface="Browallia New" pitchFamily="34" charset="-34"/>
                <a:cs typeface="Browallia New" pitchFamily="34" charset="-34"/>
              </a:rPr>
              <a:t>2020.</a:t>
            </a:r>
          </a:p>
          <a:p>
            <a:pPr marL="457200" indent="-457200">
              <a:buFont typeface="Arial" pitchFamily="34" charset="0"/>
              <a:buChar char="•"/>
              <a:tabLst>
                <a:tab pos="263525" algn="l"/>
              </a:tabLst>
            </a:pPr>
            <a:r>
              <a:rPr lang="en-US" sz="2800" dirty="0" smtClean="0">
                <a:latin typeface="Browallia New" pitchFamily="34" charset="-34"/>
                <a:cs typeface="Browallia New" pitchFamily="34" charset="-34"/>
              </a:rPr>
              <a:t>Researches </a:t>
            </a:r>
            <a:r>
              <a:rPr lang="en-US" sz="2800" dirty="0">
                <a:latin typeface="Browallia New" pitchFamily="34" charset="-34"/>
                <a:cs typeface="Browallia New" pitchFamily="34" charset="-34"/>
              </a:rPr>
              <a:t>would be done to compare the total logistic costs separated between types of goods (bulk and container) between along Mekong and on R3A and to analyze the effects of recent policy and </a:t>
            </a:r>
            <a:r>
              <a:rPr lang="en-US" sz="2800" dirty="0" smtClean="0">
                <a:latin typeface="Browallia New" pitchFamily="34" charset="-34"/>
                <a:cs typeface="Browallia New" pitchFamily="34" charset="-34"/>
              </a:rPr>
              <a:t>technology.</a:t>
            </a:r>
            <a:endParaRPr lang="en-US" sz="2800" dirty="0">
              <a:latin typeface="Browallia New" pitchFamily="34" charset="-34"/>
              <a:cs typeface="Browallia New" pitchFamily="34" charset="-34"/>
            </a:endParaRPr>
          </a:p>
        </p:txBody>
      </p:sp>
    </p:spTree>
    <p:extLst>
      <p:ext uri="{BB962C8B-B14F-4D97-AF65-F5344CB8AC3E}">
        <p14:creationId xmlns:p14="http://schemas.microsoft.com/office/powerpoint/2010/main" val="1166241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ชื่อเรื่อง 4"/>
          <p:cNvSpPr txBox="1">
            <a:spLocks/>
          </p:cNvSpPr>
          <p:nvPr/>
        </p:nvSpPr>
        <p:spPr>
          <a:xfrm>
            <a:off x="0" y="688051"/>
            <a:ext cx="9144000" cy="500062"/>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indent="6350" algn="ctr" fontAlgn="base">
              <a:spcBef>
                <a:spcPct val="0"/>
              </a:spcBef>
              <a:spcAft>
                <a:spcPct val="0"/>
              </a:spcAft>
            </a:pPr>
            <a:r>
              <a:rPr lang="en-US" sz="3200" b="1" dirty="0" smtClean="0">
                <a:solidFill>
                  <a:schemeClr val="tx1"/>
                </a:solidFill>
                <a:latin typeface="Browallia New" pitchFamily="34" charset="-34"/>
                <a:cs typeface="Browallia New" pitchFamily="34" charset="-34"/>
              </a:rPr>
              <a:t>Comments and Discussion</a:t>
            </a:r>
            <a:endParaRPr lang="th-TH" sz="3200" b="1" dirty="0" smtClean="0">
              <a:solidFill>
                <a:schemeClr val="tx1"/>
              </a:solidFill>
              <a:latin typeface="Browallia New" pitchFamily="34" charset="-34"/>
              <a:cs typeface="Browallia New" pitchFamily="34" charset="-34"/>
            </a:endParaRPr>
          </a:p>
          <a:p>
            <a:pPr lvl="0" indent="6350" algn="ctr" fontAlgn="base">
              <a:spcBef>
                <a:spcPct val="0"/>
              </a:spcBef>
              <a:spcAft>
                <a:spcPct val="0"/>
              </a:spcAft>
            </a:pPr>
            <a:endParaRPr lang="th-TH" sz="3200" b="1" dirty="0" smtClean="0">
              <a:solidFill>
                <a:schemeClr val="tx1"/>
              </a:solidFill>
              <a:latin typeface="Browallia New" pitchFamily="34" charset="-34"/>
              <a:cs typeface="Browallia New" pitchFamily="34" charset="-34"/>
            </a:endParaRPr>
          </a:p>
        </p:txBody>
      </p:sp>
      <p:sp>
        <p:nvSpPr>
          <p:cNvPr id="2" name="Slide Number Placeholder 1"/>
          <p:cNvSpPr>
            <a:spLocks noGrp="1"/>
          </p:cNvSpPr>
          <p:nvPr>
            <p:ph type="sldNum" sz="quarter" idx="12"/>
          </p:nvPr>
        </p:nvSpPr>
        <p:spPr/>
        <p:txBody>
          <a:bodyPr/>
          <a:lstStyle/>
          <a:p>
            <a:fld id="{0BAF7675-577B-4908-8B88-90CEE188B4E5}" type="slidenum">
              <a:rPr lang="en-US" smtClean="0"/>
              <a:pPr/>
              <a:t>26</a:t>
            </a:fld>
            <a:endParaRPr lang="en-US"/>
          </a:p>
        </p:txBody>
      </p:sp>
      <p:pic>
        <p:nvPicPr>
          <p:cNvPr id="8" name="Picture 7" descr="D:\Dropbox\Mekong-Lancang\Fig 5.jpg"/>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44824"/>
            <a:ext cx="2714625" cy="3971290"/>
          </a:xfrm>
          <a:prstGeom prst="rect">
            <a:avLst/>
          </a:prstGeom>
          <a:noFill/>
          <a:ln>
            <a:solidFill>
              <a:schemeClr val="tx1"/>
            </a:solidFill>
          </a:ln>
        </p:spPr>
      </p:pic>
      <p:pic>
        <p:nvPicPr>
          <p:cNvPr id="3074" name="Picture 2" descr="https://images.vesseltracker.com/images/vessels/midres/Mekong-River-3634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844824"/>
            <a:ext cx="2592288" cy="19442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2997" y="3904759"/>
            <a:ext cx="2592288" cy="18658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140" y="1844824"/>
            <a:ext cx="2596469" cy="19442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139" y="3882018"/>
            <a:ext cx="2596469" cy="18885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833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AF7675-577B-4908-8B88-90CEE188B4E5}" type="slidenum">
              <a:rPr lang="en-US" smtClean="0"/>
              <a:pPr/>
              <a:t>3</a:t>
            </a:fld>
            <a:endParaRPr lang="en-US"/>
          </a:p>
        </p:txBody>
      </p:sp>
      <p:sp>
        <p:nvSpPr>
          <p:cNvPr id="3"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err="1" smtClean="0">
                <a:solidFill>
                  <a:schemeClr val="tx1"/>
                </a:solidFill>
                <a:latin typeface="Browallia New" pitchFamily="34" charset="-34"/>
                <a:cs typeface="Browallia New" pitchFamily="34" charset="-34"/>
              </a:rPr>
              <a:t>Lancang</a:t>
            </a:r>
            <a:r>
              <a:rPr lang="en-US" sz="3600" b="1" dirty="0" smtClean="0">
                <a:solidFill>
                  <a:schemeClr val="tx1"/>
                </a:solidFill>
                <a:latin typeface="Browallia New" pitchFamily="34" charset="-34"/>
                <a:cs typeface="Browallia New" pitchFamily="34" charset="-34"/>
              </a:rPr>
              <a:t>-Mekong River</a:t>
            </a:r>
          </a:p>
          <a:p>
            <a:pPr indent="6350" algn="ctr" fontAlgn="base">
              <a:spcBef>
                <a:spcPct val="0"/>
              </a:spcBef>
              <a:spcAft>
                <a:spcPct val="0"/>
              </a:spcAft>
            </a:pPr>
            <a:endParaRPr lang="en-US" sz="3600" b="1" dirty="0" smtClean="0">
              <a:solidFill>
                <a:schemeClr val="tx1"/>
              </a:solidFill>
              <a:latin typeface="Browallia New" pitchFamily="34" charset="-34"/>
              <a:cs typeface="Browallia New" pitchFamily="34" charset="-34"/>
            </a:endParaRPr>
          </a:p>
          <a:p>
            <a:pPr lvl="0" indent="6350" algn="ctr" fontAlgn="base">
              <a:spcBef>
                <a:spcPct val="0"/>
              </a:spcBef>
              <a:spcAft>
                <a:spcPct val="0"/>
              </a:spcAft>
            </a:pPr>
            <a:endParaRPr lang="th-TH" sz="3600" dirty="0" smtClean="0">
              <a:solidFill>
                <a:schemeClr val="tx1"/>
              </a:solidFill>
              <a:latin typeface="Arial" pitchFamily="34" charset="0"/>
              <a:cs typeface="Angsana New" pitchFamily="18" charset="-34"/>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060848"/>
            <a:ext cx="3954016"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900" y="1772816"/>
            <a:ext cx="4749140" cy="3970318"/>
          </a:xfrm>
          <a:prstGeom prst="rect">
            <a:avLst/>
          </a:prstGeom>
        </p:spPr>
        <p:txBody>
          <a:bodyPr wrap="square">
            <a:spAutoFit/>
          </a:bodyPr>
          <a:lstStyle/>
          <a:p>
            <a:pPr marL="285750" indent="-285750">
              <a:buFont typeface="Arial" pitchFamily="34" charset="0"/>
              <a:buChar char="•"/>
            </a:pPr>
            <a:r>
              <a:rPr lang="en-US" sz="2800" dirty="0" smtClean="0">
                <a:latin typeface="BrowalliaUPC" pitchFamily="34" charset="-34"/>
                <a:cs typeface="BrowalliaUPC" pitchFamily="34" charset="-34"/>
              </a:rPr>
              <a:t>The </a:t>
            </a:r>
            <a:r>
              <a:rPr lang="en-US" sz="2800" dirty="0">
                <a:latin typeface="BrowalliaUPC" pitchFamily="34" charset="-34"/>
                <a:cs typeface="BrowalliaUPC" pitchFamily="34" charset="-34"/>
              </a:rPr>
              <a:t>world’s 12th longest river </a:t>
            </a:r>
          </a:p>
          <a:p>
            <a:pPr marL="285750" indent="-285750">
              <a:buFont typeface="Arial" pitchFamily="34" charset="0"/>
              <a:buChar char="•"/>
            </a:pPr>
            <a:r>
              <a:rPr lang="en-US" sz="2800" dirty="0">
                <a:latin typeface="BrowalliaUPC" pitchFamily="34" charset="-34"/>
                <a:cs typeface="BrowalliaUPC" pitchFamily="34" charset="-34"/>
              </a:rPr>
              <a:t>T</a:t>
            </a:r>
            <a:r>
              <a:rPr lang="en-US" sz="2800" dirty="0" smtClean="0">
                <a:latin typeface="BrowalliaUPC" pitchFamily="34" charset="-34"/>
                <a:cs typeface="BrowalliaUPC" pitchFamily="34" charset="-34"/>
              </a:rPr>
              <a:t>he </a:t>
            </a:r>
            <a:r>
              <a:rPr lang="en-US" sz="2800" dirty="0">
                <a:latin typeface="BrowalliaUPC" pitchFamily="34" charset="-34"/>
                <a:cs typeface="BrowalliaUPC" pitchFamily="34" charset="-34"/>
              </a:rPr>
              <a:t>7th longest in Asia. </a:t>
            </a:r>
            <a:endParaRPr lang="en-US" sz="2800" dirty="0" smtClean="0">
              <a:latin typeface="BrowalliaUPC" pitchFamily="34" charset="-34"/>
              <a:cs typeface="BrowalliaUPC" pitchFamily="34" charset="-34"/>
            </a:endParaRPr>
          </a:p>
          <a:p>
            <a:pPr marL="285750" indent="-285750">
              <a:buFont typeface="Arial" pitchFamily="34" charset="0"/>
              <a:buChar char="•"/>
            </a:pPr>
            <a:r>
              <a:rPr lang="en-US" sz="2800" dirty="0" smtClean="0">
                <a:latin typeface="BrowalliaUPC" pitchFamily="34" charset="-34"/>
                <a:cs typeface="BrowalliaUPC" pitchFamily="34" charset="-34"/>
              </a:rPr>
              <a:t>4,350-km length</a:t>
            </a:r>
          </a:p>
          <a:p>
            <a:pPr marL="285750" indent="-285750">
              <a:buFont typeface="Arial" pitchFamily="34" charset="0"/>
              <a:buChar char="•"/>
            </a:pPr>
            <a:r>
              <a:rPr lang="en-US" sz="2800" dirty="0" smtClean="0">
                <a:latin typeface="BrowalliaUPC" pitchFamily="34" charset="-34"/>
                <a:cs typeface="BrowalliaUPC" pitchFamily="34" charset="-34"/>
              </a:rPr>
              <a:t>Covers </a:t>
            </a:r>
            <a:r>
              <a:rPr lang="en-US" sz="2800" dirty="0">
                <a:latin typeface="BrowalliaUPC" pitchFamily="34" charset="-34"/>
                <a:cs typeface="BrowalliaUPC" pitchFamily="34" charset="-34"/>
              </a:rPr>
              <a:t>the area of 795,000 sq.km. </a:t>
            </a:r>
            <a:endParaRPr lang="en-US" sz="2800" dirty="0" smtClean="0">
              <a:latin typeface="BrowalliaUPC" pitchFamily="34" charset="-34"/>
              <a:cs typeface="BrowalliaUPC" pitchFamily="34" charset="-34"/>
            </a:endParaRPr>
          </a:p>
          <a:p>
            <a:pPr marL="285750" indent="-285750">
              <a:buFont typeface="Arial" pitchFamily="34" charset="0"/>
              <a:buChar char="•"/>
            </a:pPr>
            <a:r>
              <a:rPr lang="en-US" sz="2800" dirty="0">
                <a:latin typeface="BrowalliaUPC" pitchFamily="34" charset="-34"/>
                <a:cs typeface="BrowalliaUPC" pitchFamily="34" charset="-34"/>
              </a:rPr>
              <a:t>A</a:t>
            </a:r>
            <a:r>
              <a:rPr lang="en-US" sz="2800" dirty="0" smtClean="0">
                <a:latin typeface="BrowalliaUPC" pitchFamily="34" charset="-34"/>
                <a:cs typeface="BrowalliaUPC" pitchFamily="34" charset="-34"/>
              </a:rPr>
              <a:t> </a:t>
            </a:r>
            <a:r>
              <a:rPr lang="en-US" sz="2800" dirty="0">
                <a:latin typeface="BrowalliaUPC" pitchFamily="34" charset="-34"/>
                <a:cs typeface="BrowalliaUPC" pitchFamily="34" charset="-34"/>
              </a:rPr>
              <a:t>trans-boundary river in Southeast Asia between Thailand, Myanmar, and Laos. </a:t>
            </a:r>
            <a:endParaRPr lang="en-US" sz="2800" dirty="0" smtClean="0">
              <a:latin typeface="BrowalliaUPC" pitchFamily="34" charset="-34"/>
              <a:cs typeface="BrowalliaUPC" pitchFamily="34" charset="-34"/>
            </a:endParaRPr>
          </a:p>
          <a:p>
            <a:pPr marL="285750" indent="-285750">
              <a:buFont typeface="Arial" pitchFamily="34" charset="0"/>
              <a:buChar char="•"/>
            </a:pPr>
            <a:r>
              <a:rPr lang="en-US" sz="2800" dirty="0" smtClean="0">
                <a:latin typeface="BrowalliaUPC" pitchFamily="34" charset="-34"/>
                <a:cs typeface="BrowalliaUPC" pitchFamily="34" charset="-34"/>
              </a:rPr>
              <a:t>A </a:t>
            </a:r>
            <a:r>
              <a:rPr lang="en-US" sz="2800" dirty="0">
                <a:latin typeface="BrowalliaUPC" pitchFamily="34" charset="-34"/>
                <a:cs typeface="BrowalliaUPC" pitchFamily="34" charset="-34"/>
              </a:rPr>
              <a:t>major trading route linking China’s Yunnan province to Laos, Myanmar and Thailand to the south. </a:t>
            </a:r>
            <a:endParaRPr lang="th-TH" sz="2800" dirty="0">
              <a:latin typeface="BrowalliaUPC" pitchFamily="34" charset="-34"/>
              <a:cs typeface="BrowalliaUPC" pitchFamily="34" charset="-34"/>
            </a:endParaRPr>
          </a:p>
        </p:txBody>
      </p:sp>
    </p:spTree>
    <p:extLst>
      <p:ext uri="{BB962C8B-B14F-4D97-AF65-F5344CB8AC3E}">
        <p14:creationId xmlns:p14="http://schemas.microsoft.com/office/powerpoint/2010/main" val="2910574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AF7675-577B-4908-8B88-90CEE188B4E5}" type="slidenum">
              <a:rPr lang="en-US" smtClean="0"/>
              <a:pPr/>
              <a:t>4</a:t>
            </a:fld>
            <a:endParaRPr lang="en-US"/>
          </a:p>
        </p:txBody>
      </p:sp>
      <p:sp>
        <p:nvSpPr>
          <p:cNvPr id="3" name="Rectangle 2"/>
          <p:cNvSpPr/>
          <p:nvPr/>
        </p:nvSpPr>
        <p:spPr>
          <a:xfrm>
            <a:off x="-5600" y="1556792"/>
            <a:ext cx="9145016" cy="4524315"/>
          </a:xfrm>
          <a:prstGeom prst="rect">
            <a:avLst/>
          </a:prstGeom>
        </p:spPr>
        <p:txBody>
          <a:bodyPr wrap="square">
            <a:spAutoFit/>
          </a:bodyPr>
          <a:lstStyle/>
          <a:p>
            <a:pPr marL="914400" lvl="1" indent="-4572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Began </a:t>
            </a:r>
            <a:r>
              <a:rPr lang="en-US" sz="2400" dirty="0">
                <a:latin typeface="Browallia New" pitchFamily="34" charset="-34"/>
                <a:cs typeface="Browallia New" pitchFamily="34" charset="-34"/>
              </a:rPr>
              <a:t>in 2000 by China, Laos, Thailand, and </a:t>
            </a:r>
            <a:r>
              <a:rPr lang="en-US" sz="2400" dirty="0" smtClean="0">
                <a:latin typeface="Browallia New" pitchFamily="34" charset="-34"/>
                <a:cs typeface="Browallia New" pitchFamily="34" charset="-34"/>
              </a:rPr>
              <a:t>Myanmar</a:t>
            </a:r>
            <a:r>
              <a:rPr lang="en-US" sz="2400" dirty="0">
                <a:latin typeface="Browallia New" pitchFamily="34" charset="-34"/>
                <a:cs typeface="Browallia New" pitchFamily="34" charset="-34"/>
              </a:rPr>
              <a:t>; expanded from the Agreement between China and Lao PDR on Freight and Passenger Transport along the </a:t>
            </a:r>
            <a:r>
              <a:rPr lang="en-US" sz="2400" dirty="0" err="1">
                <a:latin typeface="Browallia New" pitchFamily="34" charset="-34"/>
                <a:cs typeface="Browallia New" pitchFamily="34" charset="-34"/>
              </a:rPr>
              <a:t>Lancang</a:t>
            </a:r>
            <a:r>
              <a:rPr lang="en-US" sz="2400" dirty="0">
                <a:latin typeface="Browallia New" pitchFamily="34" charset="-34"/>
                <a:cs typeface="Browallia New" pitchFamily="34" charset="-34"/>
              </a:rPr>
              <a:t>–Mekong River</a:t>
            </a:r>
          </a:p>
          <a:p>
            <a:pPr marL="914400" lvl="1" indent="-4572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Objective: to </a:t>
            </a:r>
            <a:r>
              <a:rPr lang="en-US" sz="2400" dirty="0">
                <a:latin typeface="Browallia New" pitchFamily="34" charset="-34"/>
                <a:cs typeface="Browallia New" pitchFamily="34" charset="-34"/>
              </a:rPr>
              <a:t>promote tourism and to strengthen cooperation in commercial navigation</a:t>
            </a:r>
          </a:p>
          <a:p>
            <a:pPr marL="914400" lvl="1" indent="-4572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“Vessels </a:t>
            </a:r>
            <a:r>
              <a:rPr lang="en-US" sz="2400" dirty="0">
                <a:latin typeface="Browallia New" pitchFamily="34" charset="-34"/>
                <a:cs typeface="Browallia New" pitchFamily="34" charset="-34"/>
              </a:rPr>
              <a:t>of four countries can navigate freely between </a:t>
            </a:r>
            <a:r>
              <a:rPr lang="en-US" sz="2400" dirty="0" err="1">
                <a:latin typeface="Browallia New" pitchFamily="34" charset="-34"/>
                <a:cs typeface="Browallia New" pitchFamily="34" charset="-34"/>
              </a:rPr>
              <a:t>Simao</a:t>
            </a:r>
            <a:r>
              <a:rPr lang="en-US" sz="2400" dirty="0">
                <a:latin typeface="Browallia New" pitchFamily="34" charset="-34"/>
                <a:cs typeface="Browallia New" pitchFamily="34" charset="-34"/>
              </a:rPr>
              <a:t> to </a:t>
            </a:r>
            <a:r>
              <a:rPr lang="en-US" sz="2400" dirty="0" err="1">
                <a:latin typeface="Browallia New" pitchFamily="34" charset="-34"/>
                <a:cs typeface="Browallia New" pitchFamily="34" charset="-34"/>
              </a:rPr>
              <a:t>Luangprabang</a:t>
            </a:r>
            <a:r>
              <a:rPr lang="en-US" sz="2400" dirty="0">
                <a:latin typeface="Browallia New" pitchFamily="34" charset="-34"/>
                <a:cs typeface="Browallia New" pitchFamily="34" charset="-34"/>
              </a:rPr>
              <a:t> without </a:t>
            </a:r>
            <a:r>
              <a:rPr lang="en-US" sz="2400" dirty="0" smtClean="0">
                <a:latin typeface="Browallia New" pitchFamily="34" charset="-34"/>
                <a:cs typeface="Browallia New" pitchFamily="34" charset="-34"/>
              </a:rPr>
              <a:t>charges”</a:t>
            </a:r>
            <a:endParaRPr lang="en-US" sz="2400" dirty="0">
              <a:latin typeface="Browallia New" pitchFamily="34" charset="-34"/>
              <a:cs typeface="Browallia New" pitchFamily="34" charset="-34"/>
            </a:endParaRPr>
          </a:p>
          <a:p>
            <a:pPr marL="914400" lvl="1" indent="-4572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Covers </a:t>
            </a:r>
            <a:r>
              <a:rPr lang="en-US" sz="2400" dirty="0">
                <a:latin typeface="Browallia New" pitchFamily="34" charset="-34"/>
                <a:cs typeface="Browallia New" pitchFamily="34" charset="-34"/>
              </a:rPr>
              <a:t>14 ports in 4 four </a:t>
            </a:r>
            <a:r>
              <a:rPr lang="en-US" sz="2400" dirty="0" smtClean="0">
                <a:latin typeface="Browallia New" pitchFamily="34" charset="-34"/>
                <a:cs typeface="Browallia New" pitchFamily="34" charset="-34"/>
              </a:rPr>
              <a:t>countries: </a:t>
            </a:r>
            <a:r>
              <a:rPr lang="en-US" sz="2400" dirty="0" err="1">
                <a:latin typeface="Browallia New" pitchFamily="34" charset="-34"/>
                <a:cs typeface="Browallia New" pitchFamily="34" charset="-34"/>
              </a:rPr>
              <a:t>Simao</a:t>
            </a:r>
            <a:r>
              <a:rPr lang="en-US" sz="2400" dirty="0">
                <a:latin typeface="Browallia New" pitchFamily="34" charset="-34"/>
                <a:cs typeface="Browallia New" pitchFamily="34" charset="-34"/>
              </a:rPr>
              <a:t>, </a:t>
            </a:r>
            <a:r>
              <a:rPr lang="en-US" sz="2400" dirty="0" err="1">
                <a:latin typeface="Browallia New" pitchFamily="34" charset="-34"/>
                <a:cs typeface="Browallia New" pitchFamily="34" charset="-34"/>
              </a:rPr>
              <a:t>Jinghong</a:t>
            </a:r>
            <a:r>
              <a:rPr lang="en-US" sz="2400" dirty="0">
                <a:latin typeface="Browallia New" pitchFamily="34" charset="-34"/>
                <a:cs typeface="Browallia New" pitchFamily="34" charset="-34"/>
              </a:rPr>
              <a:t>, </a:t>
            </a:r>
            <a:r>
              <a:rPr lang="en-US" sz="2400" dirty="0" err="1">
                <a:latin typeface="Browallia New" pitchFamily="34" charset="-34"/>
                <a:cs typeface="Browallia New" pitchFamily="34" charset="-34"/>
              </a:rPr>
              <a:t>Menghan</a:t>
            </a:r>
            <a:r>
              <a:rPr lang="en-US" sz="2400" dirty="0">
                <a:latin typeface="Browallia New" pitchFamily="34" charset="-34"/>
                <a:cs typeface="Browallia New" pitchFamily="34" charset="-34"/>
              </a:rPr>
              <a:t> and </a:t>
            </a:r>
            <a:r>
              <a:rPr lang="en-US" sz="2400" dirty="0" err="1">
                <a:latin typeface="Browallia New" pitchFamily="34" charset="-34"/>
                <a:cs typeface="Browallia New" pitchFamily="34" charset="-34"/>
              </a:rPr>
              <a:t>Guanlei</a:t>
            </a:r>
            <a:r>
              <a:rPr lang="en-US" sz="2400" dirty="0">
                <a:latin typeface="Browallia New" pitchFamily="34" charset="-34"/>
                <a:cs typeface="Browallia New" pitchFamily="34" charset="-34"/>
              </a:rPr>
              <a:t> – in China, Ban </a:t>
            </a:r>
            <a:r>
              <a:rPr lang="en-US" sz="2400" dirty="0" err="1">
                <a:latin typeface="Browallia New" pitchFamily="34" charset="-34"/>
                <a:cs typeface="Browallia New" pitchFamily="34" charset="-34"/>
              </a:rPr>
              <a:t>Sai</a:t>
            </a:r>
            <a:r>
              <a:rPr lang="en-US" sz="2400" dirty="0">
                <a:latin typeface="Browallia New" pitchFamily="34" charset="-34"/>
                <a:cs typeface="Browallia New" pitchFamily="34" charset="-34"/>
              </a:rPr>
              <a:t>, </a:t>
            </a:r>
            <a:r>
              <a:rPr lang="en-US" sz="2400" dirty="0" err="1">
                <a:latin typeface="Browallia New" pitchFamily="34" charset="-34"/>
                <a:cs typeface="Browallia New" pitchFamily="34" charset="-34"/>
              </a:rPr>
              <a:t>Xiengkok</a:t>
            </a:r>
            <a:r>
              <a:rPr lang="en-US" sz="2400" dirty="0">
                <a:latin typeface="Browallia New" pitchFamily="34" charset="-34"/>
                <a:cs typeface="Browallia New" pitchFamily="34" charset="-34"/>
              </a:rPr>
              <a:t>, </a:t>
            </a:r>
            <a:r>
              <a:rPr lang="en-US" sz="2400" dirty="0" err="1">
                <a:latin typeface="Browallia New" pitchFamily="34" charset="-34"/>
                <a:cs typeface="Browallia New" pitchFamily="34" charset="-34"/>
              </a:rPr>
              <a:t>Muangmom</a:t>
            </a:r>
            <a:r>
              <a:rPr lang="en-US" sz="2400" dirty="0">
                <a:latin typeface="Browallia New" pitchFamily="34" charset="-34"/>
                <a:cs typeface="Browallia New" pitchFamily="34" charset="-34"/>
              </a:rPr>
              <a:t>, Ban </a:t>
            </a:r>
            <a:r>
              <a:rPr lang="en-US" sz="2400" dirty="0" err="1">
                <a:latin typeface="Browallia New" pitchFamily="34" charset="-34"/>
                <a:cs typeface="Browallia New" pitchFamily="34" charset="-34"/>
              </a:rPr>
              <a:t>Khouane</a:t>
            </a:r>
            <a:r>
              <a:rPr lang="en-US" sz="2400" dirty="0">
                <a:latin typeface="Browallia New" pitchFamily="34" charset="-34"/>
                <a:cs typeface="Browallia New" pitchFamily="34" charset="-34"/>
              </a:rPr>
              <a:t>, </a:t>
            </a:r>
            <a:r>
              <a:rPr lang="en-US" sz="2400" dirty="0" err="1">
                <a:latin typeface="Browallia New" pitchFamily="34" charset="-34"/>
                <a:cs typeface="Browallia New" pitchFamily="34" charset="-34"/>
              </a:rPr>
              <a:t>Huayxai</a:t>
            </a:r>
            <a:r>
              <a:rPr lang="en-US" sz="2400" dirty="0">
                <a:latin typeface="Browallia New" pitchFamily="34" charset="-34"/>
                <a:cs typeface="Browallia New" pitchFamily="34" charset="-34"/>
              </a:rPr>
              <a:t>  and </a:t>
            </a:r>
            <a:r>
              <a:rPr lang="en-US" sz="2400" dirty="0" err="1">
                <a:latin typeface="Browallia New" pitchFamily="34" charset="-34"/>
                <a:cs typeface="Browallia New" pitchFamily="34" charset="-34"/>
              </a:rPr>
              <a:t>Luangprabang</a:t>
            </a:r>
            <a:r>
              <a:rPr lang="en-US" sz="2400" dirty="0">
                <a:latin typeface="Browallia New" pitchFamily="34" charset="-34"/>
                <a:cs typeface="Browallia New" pitchFamily="34" charset="-34"/>
              </a:rPr>
              <a:t> – in Laos, Wan </a:t>
            </a:r>
            <a:r>
              <a:rPr lang="en-US" sz="2400" dirty="0" err="1">
                <a:latin typeface="Browallia New" pitchFamily="34" charset="-34"/>
                <a:cs typeface="Browallia New" pitchFamily="34" charset="-34"/>
              </a:rPr>
              <a:t>Seng</a:t>
            </a:r>
            <a:r>
              <a:rPr lang="en-US" sz="2400" dirty="0">
                <a:latin typeface="Browallia New" pitchFamily="34" charset="-34"/>
                <a:cs typeface="Browallia New" pitchFamily="34" charset="-34"/>
              </a:rPr>
              <a:t> and Wan Pong – in Myanmar, and Chiang </a:t>
            </a:r>
            <a:r>
              <a:rPr lang="en-US" sz="2400" dirty="0" err="1">
                <a:latin typeface="Browallia New" pitchFamily="34" charset="-34"/>
                <a:cs typeface="Browallia New" pitchFamily="34" charset="-34"/>
              </a:rPr>
              <a:t>Saen</a:t>
            </a:r>
            <a:r>
              <a:rPr lang="en-US" sz="2400" dirty="0">
                <a:latin typeface="Browallia New" pitchFamily="34" charset="-34"/>
                <a:cs typeface="Browallia New" pitchFamily="34" charset="-34"/>
              </a:rPr>
              <a:t> and Chiang </a:t>
            </a:r>
            <a:r>
              <a:rPr lang="en-US" sz="2400" dirty="0" err="1">
                <a:latin typeface="Browallia New" pitchFamily="34" charset="-34"/>
                <a:cs typeface="Browallia New" pitchFamily="34" charset="-34"/>
              </a:rPr>
              <a:t>Khong</a:t>
            </a:r>
            <a:r>
              <a:rPr lang="en-US" sz="2400" dirty="0">
                <a:latin typeface="Browallia New" pitchFamily="34" charset="-34"/>
                <a:cs typeface="Browallia New" pitchFamily="34" charset="-34"/>
              </a:rPr>
              <a:t> – in Thailand </a:t>
            </a:r>
            <a:endParaRPr lang="en-US" sz="2400" dirty="0" smtClean="0">
              <a:latin typeface="Browallia New" pitchFamily="34" charset="-34"/>
              <a:cs typeface="Browallia New" pitchFamily="34" charset="-34"/>
            </a:endParaRPr>
          </a:p>
          <a:p>
            <a:pPr marL="914400" lvl="1" indent="-4572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States </a:t>
            </a:r>
            <a:r>
              <a:rPr lang="en-US" sz="2400" dirty="0">
                <a:latin typeface="Browallia New" pitchFamily="34" charset="-34"/>
                <a:cs typeface="Browallia New" pitchFamily="34" charset="-34"/>
              </a:rPr>
              <a:t>the mechanism how to deal with casualty, environment protection, immigration and customs, crews, </a:t>
            </a:r>
            <a:r>
              <a:rPr lang="en-US" sz="2400" dirty="0" err="1">
                <a:latin typeface="Browallia New" pitchFamily="34" charset="-34"/>
                <a:cs typeface="Browallia New" pitchFamily="34" charset="-34"/>
              </a:rPr>
              <a:t>etc</a:t>
            </a:r>
            <a:r>
              <a:rPr lang="en-US" sz="2400" dirty="0">
                <a:latin typeface="Browallia New" pitchFamily="34" charset="-34"/>
                <a:cs typeface="Browallia New" pitchFamily="34" charset="-34"/>
              </a:rPr>
              <a:t> among four nations. </a:t>
            </a:r>
          </a:p>
        </p:txBody>
      </p:sp>
      <p:sp>
        <p:nvSpPr>
          <p:cNvPr id="4"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2000" dirty="0">
                <a:solidFill>
                  <a:schemeClr val="tx1"/>
                </a:solidFill>
                <a:latin typeface="Arial" pitchFamily="34" charset="0"/>
                <a:cs typeface="Angsana New" pitchFamily="18" charset="-34"/>
              </a:rPr>
              <a:t>Agreement on Commercial Navigation on the </a:t>
            </a:r>
            <a:r>
              <a:rPr lang="en-US" sz="2000" dirty="0" err="1">
                <a:solidFill>
                  <a:schemeClr val="tx1"/>
                </a:solidFill>
                <a:latin typeface="Arial" pitchFamily="34" charset="0"/>
                <a:cs typeface="Angsana New" pitchFamily="18" charset="-34"/>
              </a:rPr>
              <a:t>Lancang</a:t>
            </a:r>
            <a:r>
              <a:rPr lang="en-US" sz="2000" dirty="0">
                <a:solidFill>
                  <a:schemeClr val="tx1"/>
                </a:solidFill>
                <a:latin typeface="Arial" pitchFamily="34" charset="0"/>
                <a:cs typeface="Angsana New" pitchFamily="18" charset="-34"/>
              </a:rPr>
              <a:t>-Mekong River 2000 </a:t>
            </a:r>
          </a:p>
        </p:txBody>
      </p:sp>
    </p:spTree>
    <p:extLst>
      <p:ext uri="{BB962C8B-B14F-4D97-AF65-F5344CB8AC3E}">
        <p14:creationId xmlns:p14="http://schemas.microsoft.com/office/powerpoint/2010/main" val="2389755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AF7675-577B-4908-8B88-90CEE188B4E5}" type="slidenum">
              <a:rPr lang="en-US" smtClean="0"/>
              <a:pPr/>
              <a:t>5</a:t>
            </a:fld>
            <a:endParaRPr lang="en-US"/>
          </a:p>
        </p:txBody>
      </p:sp>
      <p:sp>
        <p:nvSpPr>
          <p:cNvPr id="3" name="Rectangle 2"/>
          <p:cNvSpPr/>
          <p:nvPr/>
        </p:nvSpPr>
        <p:spPr>
          <a:xfrm>
            <a:off x="-5600" y="1556792"/>
            <a:ext cx="4854182" cy="5293757"/>
          </a:xfrm>
          <a:prstGeom prst="rect">
            <a:avLst/>
          </a:prstGeom>
        </p:spPr>
        <p:txBody>
          <a:bodyPr wrap="square">
            <a:spAutoFit/>
          </a:bodyPr>
          <a:lstStyle/>
          <a:p>
            <a:pPr indent="265113" eaLnBrk="0" fontAlgn="base" hangingPunct="0">
              <a:spcBef>
                <a:spcPct val="0"/>
              </a:spcBef>
              <a:spcAft>
                <a:spcPct val="0"/>
              </a:spcAft>
              <a:buFont typeface="Arial" pitchFamily="34" charset="0"/>
              <a:buChar char="•"/>
            </a:pPr>
            <a:r>
              <a:rPr lang="en-US" sz="2600" b="1" dirty="0" smtClean="0">
                <a:latin typeface="Browallia New" pitchFamily="34" charset="-34"/>
                <a:cs typeface="Browallia New" pitchFamily="34" charset="-34"/>
              </a:rPr>
              <a:t>Course of Upper Mekong River</a:t>
            </a:r>
            <a:endParaRPr lang="en-US" sz="2600" b="1" dirty="0">
              <a:latin typeface="Browallia New" pitchFamily="34" charset="-34"/>
              <a:cs typeface="Browallia New" pitchFamily="34" charset="-34"/>
            </a:endParaRPr>
          </a:p>
          <a:p>
            <a:pPr marL="628650" lvl="1" indent="-365125"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Begins as </a:t>
            </a:r>
            <a:r>
              <a:rPr lang="en-US" sz="2400" dirty="0" err="1" smtClean="0">
                <a:latin typeface="Browallia New" pitchFamily="34" charset="-34"/>
                <a:cs typeface="Browallia New" pitchFamily="34" charset="-34"/>
              </a:rPr>
              <a:t>Lancang</a:t>
            </a:r>
            <a:r>
              <a:rPr lang="en-US" sz="2400" dirty="0" smtClean="0">
                <a:latin typeface="Browallia New" pitchFamily="34" charset="-34"/>
                <a:cs typeface="Browallia New" pitchFamily="34" charset="-34"/>
              </a:rPr>
              <a:t> on </a:t>
            </a:r>
            <a:r>
              <a:rPr lang="en-US" sz="2400" dirty="0">
                <a:latin typeface="Browallia New" pitchFamily="34" charset="-34"/>
                <a:cs typeface="Browallia New" pitchFamily="34" charset="-34"/>
              </a:rPr>
              <a:t>the Tibetan </a:t>
            </a:r>
            <a:r>
              <a:rPr lang="en-US" sz="2400" dirty="0" err="1">
                <a:latin typeface="Browallia New" pitchFamily="34" charset="-34"/>
                <a:cs typeface="Browallia New" pitchFamily="34" charset="-34"/>
              </a:rPr>
              <a:t>Platueu</a:t>
            </a:r>
            <a:r>
              <a:rPr lang="en-US" sz="2400" dirty="0">
                <a:latin typeface="Browallia New" pitchFamily="34" charset="-34"/>
                <a:cs typeface="Browallia New" pitchFamily="34" charset="-34"/>
              </a:rPr>
              <a:t> in </a:t>
            </a:r>
            <a:r>
              <a:rPr lang="en-US" sz="2400" dirty="0" err="1">
                <a:latin typeface="Browallia New" pitchFamily="34" charset="-34"/>
                <a:cs typeface="Browallia New" pitchFamily="34" charset="-34"/>
              </a:rPr>
              <a:t>Sanjiangyuan</a:t>
            </a:r>
            <a:r>
              <a:rPr lang="en-US" sz="2400" dirty="0">
                <a:latin typeface="Browallia New" pitchFamily="34" charset="-34"/>
                <a:cs typeface="Browallia New" pitchFamily="34" charset="-34"/>
              </a:rPr>
              <a:t> National Nature Reserve. </a:t>
            </a:r>
            <a:endParaRPr lang="en-US" sz="2400" dirty="0" smtClean="0">
              <a:latin typeface="Browallia New" pitchFamily="34" charset="-34"/>
              <a:cs typeface="Browallia New" pitchFamily="34" charset="-34"/>
            </a:endParaRPr>
          </a:p>
          <a:p>
            <a:pPr marL="628650" lvl="1" indent="-365125"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Flows </a:t>
            </a:r>
            <a:r>
              <a:rPr lang="en-US" sz="2400" dirty="0">
                <a:latin typeface="Browallia New" pitchFamily="34" charset="-34"/>
                <a:cs typeface="Browallia New" pitchFamily="34" charset="-34"/>
              </a:rPr>
              <a:t>through the Tibetan Autonomous Region and then southeast into Yunnan </a:t>
            </a:r>
            <a:r>
              <a:rPr lang="en-US" sz="2400" dirty="0" smtClean="0">
                <a:latin typeface="Browallia New" pitchFamily="34" charset="-34"/>
                <a:cs typeface="Browallia New" pitchFamily="34" charset="-34"/>
              </a:rPr>
              <a:t>Province</a:t>
            </a:r>
          </a:p>
          <a:p>
            <a:pPr marL="628650" lvl="1" indent="-365125"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Meets </a:t>
            </a:r>
            <a:r>
              <a:rPr lang="en-US" sz="2400" dirty="0">
                <a:latin typeface="Browallia New" pitchFamily="34" charset="-34"/>
                <a:cs typeface="Browallia New" pitchFamily="34" charset="-34"/>
              </a:rPr>
              <a:t>the </a:t>
            </a:r>
            <a:r>
              <a:rPr lang="en-US" sz="2400" dirty="0" err="1">
                <a:latin typeface="Browallia New" pitchFamily="34" charset="-34"/>
                <a:cs typeface="Browallia New" pitchFamily="34" charset="-34"/>
              </a:rPr>
              <a:t>tripoint</a:t>
            </a:r>
            <a:r>
              <a:rPr lang="en-US" sz="2400" dirty="0">
                <a:latin typeface="Browallia New" pitchFamily="34" charset="-34"/>
                <a:cs typeface="Browallia New" pitchFamily="34" charset="-34"/>
              </a:rPr>
              <a:t> of China, Myanmar and Laos, and forms the border of Myanmar and Laos for approximately 400 km until the Golden Triangle </a:t>
            </a:r>
            <a:r>
              <a:rPr lang="en-US" sz="2400" dirty="0" err="1">
                <a:latin typeface="Browallia New" pitchFamily="34" charset="-34"/>
                <a:cs typeface="Browallia New" pitchFamily="34" charset="-34"/>
              </a:rPr>
              <a:t>tripoint</a:t>
            </a:r>
            <a:r>
              <a:rPr lang="en-US" sz="2400" dirty="0">
                <a:latin typeface="Browallia New" pitchFamily="34" charset="-34"/>
                <a:cs typeface="Browallia New" pitchFamily="34" charset="-34"/>
              </a:rPr>
              <a:t> of Myanmar, Laos and Thailand. </a:t>
            </a:r>
            <a:endParaRPr lang="en-US" sz="2400" dirty="0" smtClean="0">
              <a:latin typeface="Browallia New" pitchFamily="34" charset="-34"/>
              <a:cs typeface="Browallia New" pitchFamily="34" charset="-34"/>
            </a:endParaRPr>
          </a:p>
          <a:p>
            <a:pPr marL="628650" lvl="1" indent="-365125" eaLnBrk="0" fontAlgn="base" hangingPunct="0">
              <a:spcBef>
                <a:spcPct val="0"/>
              </a:spcBef>
              <a:spcAft>
                <a:spcPct val="0"/>
              </a:spcAft>
              <a:buFont typeface="Wingdings" pitchFamily="2" charset="2"/>
              <a:buChar char="Ø"/>
            </a:pPr>
            <a:r>
              <a:rPr lang="en-US" sz="2400" dirty="0">
                <a:latin typeface="Browallia New" pitchFamily="34" charset="-34"/>
                <a:cs typeface="Browallia New" pitchFamily="34" charset="-34"/>
              </a:rPr>
              <a:t>T</a:t>
            </a:r>
            <a:r>
              <a:rPr lang="en-US" sz="2400" dirty="0" smtClean="0">
                <a:latin typeface="Browallia New" pitchFamily="34" charset="-34"/>
                <a:cs typeface="Browallia New" pitchFamily="34" charset="-34"/>
              </a:rPr>
              <a:t>urns </a:t>
            </a:r>
            <a:r>
              <a:rPr lang="en-US" sz="2400" dirty="0">
                <a:latin typeface="Browallia New" pitchFamily="34" charset="-34"/>
                <a:cs typeface="Browallia New" pitchFamily="34" charset="-34"/>
              </a:rPr>
              <a:t>east into Laos before meeting the border with Thailand for approximately 850 km. Then, it again flows into </a:t>
            </a:r>
            <a:r>
              <a:rPr lang="en-US" sz="2400" dirty="0" smtClean="0">
                <a:latin typeface="Browallia New" pitchFamily="34" charset="-34"/>
                <a:cs typeface="Browallia New" pitchFamily="34" charset="-34"/>
              </a:rPr>
              <a:t>Laos</a:t>
            </a:r>
          </a:p>
        </p:txBody>
      </p:sp>
      <p:sp>
        <p:nvSpPr>
          <p:cNvPr id="4"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Overview of Transportation on Mekong River</a:t>
            </a:r>
          </a:p>
          <a:p>
            <a:pPr lvl="0" indent="6350" algn="ctr" fontAlgn="base">
              <a:spcBef>
                <a:spcPct val="0"/>
              </a:spcBef>
              <a:spcAft>
                <a:spcPct val="0"/>
              </a:spcAft>
            </a:pPr>
            <a:endParaRPr lang="th-TH" sz="3600" dirty="0" smtClean="0">
              <a:solidFill>
                <a:schemeClr val="tx1"/>
              </a:solidFill>
              <a:latin typeface="Arial" pitchFamily="34" charset="0"/>
              <a:cs typeface="Angsana New" pitchFamily="18" charset="-34"/>
            </a:endParaRPr>
          </a:p>
        </p:txBody>
      </p:sp>
      <p:pic>
        <p:nvPicPr>
          <p:cNvPr id="5" name="Picture 4" descr="http://www.bangkokpost.com/media/content/20141106/705187.jpg"/>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132856"/>
            <a:ext cx="4381088" cy="3280420"/>
          </a:xfrm>
          <a:prstGeom prst="rect">
            <a:avLst/>
          </a:prstGeom>
          <a:noFill/>
          <a:ln>
            <a:noFill/>
          </a:ln>
        </p:spPr>
      </p:pic>
    </p:spTree>
    <p:extLst>
      <p:ext uri="{BB962C8B-B14F-4D97-AF65-F5344CB8AC3E}">
        <p14:creationId xmlns:p14="http://schemas.microsoft.com/office/powerpoint/2010/main" val="393763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AF7675-577B-4908-8B88-90CEE188B4E5}" type="slidenum">
              <a:rPr lang="en-US" smtClean="0"/>
              <a:pPr/>
              <a:t>6</a:t>
            </a:fld>
            <a:endParaRPr lang="en-US"/>
          </a:p>
        </p:txBody>
      </p:sp>
      <p:sp>
        <p:nvSpPr>
          <p:cNvPr id="3" name="Rectangle 2"/>
          <p:cNvSpPr/>
          <p:nvPr/>
        </p:nvSpPr>
        <p:spPr>
          <a:xfrm>
            <a:off x="-5600" y="1556792"/>
            <a:ext cx="4854182" cy="5663089"/>
          </a:xfrm>
          <a:prstGeom prst="rect">
            <a:avLst/>
          </a:prstGeom>
        </p:spPr>
        <p:txBody>
          <a:bodyPr wrap="square">
            <a:spAutoFit/>
          </a:bodyPr>
          <a:lstStyle/>
          <a:p>
            <a:pPr indent="265113" eaLnBrk="0" fontAlgn="base" hangingPunct="0">
              <a:spcBef>
                <a:spcPct val="0"/>
              </a:spcBef>
              <a:spcAft>
                <a:spcPct val="0"/>
              </a:spcAft>
              <a:buFont typeface="Arial" pitchFamily="34" charset="0"/>
              <a:buChar char="•"/>
            </a:pPr>
            <a:r>
              <a:rPr lang="en-US" sz="2600" b="1" dirty="0" smtClean="0">
                <a:latin typeface="Browallia New" pitchFamily="34" charset="-34"/>
                <a:cs typeface="Browallia New" pitchFamily="34" charset="-34"/>
              </a:rPr>
              <a:t>Physical Condition for Transportation</a:t>
            </a:r>
            <a:endParaRPr lang="en-US" sz="2600" b="1" dirty="0">
              <a:latin typeface="Browallia New" pitchFamily="34" charset="-34"/>
              <a:cs typeface="Browallia New" pitchFamily="34" charset="-34"/>
            </a:endParaRPr>
          </a:p>
          <a:p>
            <a:pPr marL="628650" lvl="1" indent="-365125"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In Yunnan, the river </a:t>
            </a:r>
            <a:r>
              <a:rPr lang="en-US" sz="2400" dirty="0">
                <a:latin typeface="Browallia New" pitchFamily="34" charset="-34"/>
                <a:cs typeface="Browallia New" pitchFamily="34" charset="-34"/>
              </a:rPr>
              <a:t>is confined by narrow, deep </a:t>
            </a:r>
            <a:r>
              <a:rPr lang="en-US" sz="2400" dirty="0" smtClean="0">
                <a:latin typeface="Browallia New" pitchFamily="34" charset="-34"/>
                <a:cs typeface="Browallia New" pitchFamily="34" charset="-34"/>
              </a:rPr>
              <a:t>gorges.</a:t>
            </a:r>
          </a:p>
          <a:p>
            <a:pPr marL="628650" lvl="1" indent="-365125"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In </a:t>
            </a:r>
            <a:r>
              <a:rPr lang="en-US" sz="2400" dirty="0" err="1">
                <a:latin typeface="Browallia New" pitchFamily="34" charset="-34"/>
                <a:cs typeface="Browallia New" pitchFamily="34" charset="-34"/>
              </a:rPr>
              <a:t>Simao</a:t>
            </a:r>
            <a:r>
              <a:rPr lang="en-US" sz="2400" dirty="0">
                <a:latin typeface="Browallia New" pitchFamily="34" charset="-34"/>
                <a:cs typeface="Browallia New" pitchFamily="34" charset="-34"/>
              </a:rPr>
              <a:t> and </a:t>
            </a:r>
            <a:r>
              <a:rPr lang="en-US" sz="2400" dirty="0" err="1" smtClean="0">
                <a:latin typeface="Browallia New" pitchFamily="34" charset="-34"/>
                <a:cs typeface="Browallia New" pitchFamily="34" charset="-34"/>
              </a:rPr>
              <a:t>Xishuangbanna</a:t>
            </a:r>
            <a:r>
              <a:rPr lang="en-US" sz="2400" dirty="0" smtClean="0">
                <a:latin typeface="Browallia New" pitchFamily="34" charset="-34"/>
                <a:cs typeface="Browallia New" pitchFamily="34" charset="-34"/>
              </a:rPr>
              <a:t>, it </a:t>
            </a:r>
            <a:r>
              <a:rPr lang="en-US" sz="2400" dirty="0">
                <a:latin typeface="Browallia New" pitchFamily="34" charset="-34"/>
                <a:cs typeface="Browallia New" pitchFamily="34" charset="-34"/>
              </a:rPr>
              <a:t>becomes open out, wider, and water flows slower</a:t>
            </a:r>
            <a:r>
              <a:rPr lang="en-US" sz="2400" dirty="0" smtClean="0">
                <a:latin typeface="Browallia New" pitchFamily="34" charset="-34"/>
                <a:cs typeface="Browallia New" pitchFamily="34" charset="-34"/>
              </a:rPr>
              <a:t>.</a:t>
            </a:r>
          </a:p>
          <a:p>
            <a:pPr marL="628650" lvl="1" indent="-365125" eaLnBrk="0" fontAlgn="base" hangingPunct="0">
              <a:spcBef>
                <a:spcPct val="0"/>
              </a:spcBef>
              <a:spcAft>
                <a:spcPct val="0"/>
              </a:spcAft>
              <a:buFont typeface="Wingdings" pitchFamily="2" charset="2"/>
              <a:buChar char="Ø"/>
            </a:pPr>
            <a:r>
              <a:rPr lang="en-US" sz="2400" dirty="0">
                <a:latin typeface="Browallia New" pitchFamily="34" charset="-34"/>
                <a:cs typeface="Browallia New" pitchFamily="34" charset="-34"/>
              </a:rPr>
              <a:t>Narrower and turbulent water stream in the upper Mekong in China along with huge annual </a:t>
            </a:r>
            <a:r>
              <a:rPr lang="en-US" sz="2400" b="1" dirty="0">
                <a:latin typeface="Browallia New" pitchFamily="34" charset="-34"/>
                <a:cs typeface="Browallia New" pitchFamily="34" charset="-34"/>
              </a:rPr>
              <a:t>water level fluctuations </a:t>
            </a:r>
            <a:r>
              <a:rPr lang="en-US" sz="2400" dirty="0">
                <a:latin typeface="Browallia New" pitchFamily="34" charset="-34"/>
                <a:cs typeface="Browallia New" pitchFamily="34" charset="-34"/>
              </a:rPr>
              <a:t>present a challenge to navigation. </a:t>
            </a:r>
            <a:endParaRPr lang="en-US" sz="2400" dirty="0" smtClean="0">
              <a:latin typeface="Browallia New" pitchFamily="34" charset="-34"/>
              <a:cs typeface="Browallia New" pitchFamily="34" charset="-34"/>
            </a:endParaRPr>
          </a:p>
          <a:p>
            <a:pPr marL="628650" lvl="1" indent="-365125"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Shipping </a:t>
            </a:r>
            <a:r>
              <a:rPr lang="en-US" sz="2400" dirty="0">
                <a:latin typeface="Browallia New" pitchFamily="34" charset="-34"/>
                <a:cs typeface="Browallia New" pitchFamily="34" charset="-34"/>
              </a:rPr>
              <a:t>route from China practically ends at </a:t>
            </a:r>
            <a:r>
              <a:rPr lang="en-US" sz="2400" u="sng" dirty="0">
                <a:latin typeface="Browallia New" pitchFamily="34" charset="-34"/>
                <a:cs typeface="Browallia New" pitchFamily="34" charset="-34"/>
              </a:rPr>
              <a:t>Chiang </a:t>
            </a:r>
            <a:r>
              <a:rPr lang="en-US" sz="2400" u="sng" dirty="0" err="1">
                <a:latin typeface="Browallia New" pitchFamily="34" charset="-34"/>
                <a:cs typeface="Browallia New" pitchFamily="34" charset="-34"/>
              </a:rPr>
              <a:t>Saen</a:t>
            </a:r>
            <a:r>
              <a:rPr lang="en-US" sz="2400" u="sng" dirty="0">
                <a:latin typeface="Browallia New" pitchFamily="34" charset="-34"/>
                <a:cs typeface="Browallia New" pitchFamily="34" charset="-34"/>
              </a:rPr>
              <a:t> port </a:t>
            </a:r>
            <a:r>
              <a:rPr lang="en-US" sz="2400" dirty="0">
                <a:latin typeface="Browallia New" pitchFamily="34" charset="-34"/>
                <a:cs typeface="Browallia New" pitchFamily="34" charset="-34"/>
              </a:rPr>
              <a:t>due to sand dune and shallow </a:t>
            </a:r>
            <a:r>
              <a:rPr lang="en-US" sz="2400" dirty="0" smtClean="0">
                <a:latin typeface="Browallia New" pitchFamily="34" charset="-34"/>
                <a:cs typeface="Browallia New" pitchFamily="34" charset="-34"/>
              </a:rPr>
              <a:t>depth</a:t>
            </a:r>
          </a:p>
          <a:p>
            <a:pPr marL="628650" lvl="1" indent="-365125" eaLnBrk="0" fontAlgn="base" hangingPunct="0">
              <a:spcBef>
                <a:spcPct val="0"/>
              </a:spcBef>
              <a:spcAft>
                <a:spcPct val="0"/>
              </a:spcAft>
              <a:buFont typeface="Wingdings" pitchFamily="2" charset="2"/>
              <a:buChar char="Ø"/>
            </a:pPr>
            <a:r>
              <a:rPr lang="en-US" sz="2400" dirty="0">
                <a:latin typeface="Browallia New" pitchFamily="34" charset="-34"/>
                <a:cs typeface="Browallia New" pitchFamily="34" charset="-34"/>
              </a:rPr>
              <a:t>300,000 tons of goods shipped via this route each year</a:t>
            </a:r>
          </a:p>
          <a:p>
            <a:pPr marL="628650" lvl="1" indent="-365125" eaLnBrk="0" fontAlgn="base" hangingPunct="0">
              <a:spcBef>
                <a:spcPct val="0"/>
              </a:spcBef>
              <a:spcAft>
                <a:spcPct val="0"/>
              </a:spcAft>
              <a:buFont typeface="Wingdings" pitchFamily="2" charset="2"/>
              <a:buChar char="Ø"/>
            </a:pPr>
            <a:endParaRPr lang="en-US" sz="2400" dirty="0" smtClean="0">
              <a:latin typeface="Browallia New" pitchFamily="34" charset="-34"/>
              <a:cs typeface="Browallia New" pitchFamily="34" charset="-34"/>
            </a:endParaRPr>
          </a:p>
        </p:txBody>
      </p:sp>
      <p:sp>
        <p:nvSpPr>
          <p:cNvPr id="4"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Overview of Transportation on Mekong River</a:t>
            </a:r>
          </a:p>
          <a:p>
            <a:pPr lvl="0" indent="6350" algn="ctr" fontAlgn="base">
              <a:spcBef>
                <a:spcPct val="0"/>
              </a:spcBef>
              <a:spcAft>
                <a:spcPct val="0"/>
              </a:spcAft>
            </a:pPr>
            <a:endParaRPr lang="th-TH" sz="3600" dirty="0" smtClean="0">
              <a:solidFill>
                <a:schemeClr val="tx1"/>
              </a:solidFill>
              <a:latin typeface="Arial" pitchFamily="34" charset="0"/>
              <a:cs typeface="Angsana New" pitchFamily="18" charset="-34"/>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479197"/>
            <a:ext cx="3634500" cy="245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http://redrocktrek.com/blog/wp-content/uploads/2008/10/mekong.jpg"/>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185364"/>
            <a:ext cx="3634500" cy="2557453"/>
          </a:xfrm>
          <a:prstGeom prst="rect">
            <a:avLst/>
          </a:prstGeom>
          <a:noFill/>
          <a:ln>
            <a:noFill/>
          </a:ln>
        </p:spPr>
      </p:pic>
    </p:spTree>
    <p:extLst>
      <p:ext uri="{BB962C8B-B14F-4D97-AF65-F5344CB8AC3E}">
        <p14:creationId xmlns:p14="http://schemas.microsoft.com/office/powerpoint/2010/main" val="1364793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AF7675-577B-4908-8B88-90CEE188B4E5}" type="slidenum">
              <a:rPr lang="en-US" smtClean="0"/>
              <a:pPr/>
              <a:t>7</a:t>
            </a:fld>
            <a:endParaRPr lang="en-US"/>
          </a:p>
        </p:txBody>
      </p:sp>
      <p:sp>
        <p:nvSpPr>
          <p:cNvPr id="4"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Overview of Transportation on Mekong River</a:t>
            </a:r>
          </a:p>
          <a:p>
            <a:pPr lvl="0" indent="6350" algn="ctr" fontAlgn="base">
              <a:spcBef>
                <a:spcPct val="0"/>
              </a:spcBef>
              <a:spcAft>
                <a:spcPct val="0"/>
              </a:spcAft>
            </a:pPr>
            <a:endParaRPr lang="th-TH" sz="3600" dirty="0" smtClean="0">
              <a:solidFill>
                <a:schemeClr val="tx1"/>
              </a:solidFill>
              <a:latin typeface="Arial" pitchFamily="34" charset="0"/>
              <a:cs typeface="Angsana New" pitchFamily="18" charset="-34"/>
            </a:endParaRPr>
          </a:p>
        </p:txBody>
      </p:sp>
      <p:sp>
        <p:nvSpPr>
          <p:cNvPr id="5" name="Rectangle 4"/>
          <p:cNvSpPr/>
          <p:nvPr/>
        </p:nvSpPr>
        <p:spPr>
          <a:xfrm>
            <a:off x="3707904" y="1628800"/>
            <a:ext cx="151216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BrowalliaUPC" pitchFamily="34" charset="-34"/>
                <a:cs typeface="BrowalliaUPC" pitchFamily="34" charset="-34"/>
              </a:rPr>
              <a:t>CHINA</a:t>
            </a:r>
            <a:endParaRPr lang="th-TH" sz="2800" b="1" dirty="0">
              <a:solidFill>
                <a:schemeClr val="tx1"/>
              </a:solidFill>
              <a:latin typeface="BrowalliaUPC" pitchFamily="34" charset="-34"/>
              <a:cs typeface="BrowalliaUPC" pitchFamily="34" charset="-34"/>
            </a:endParaRPr>
          </a:p>
        </p:txBody>
      </p:sp>
      <p:sp>
        <p:nvSpPr>
          <p:cNvPr id="6" name="Rectangle 5"/>
          <p:cNvSpPr/>
          <p:nvPr/>
        </p:nvSpPr>
        <p:spPr>
          <a:xfrm>
            <a:off x="633816" y="3834825"/>
            <a:ext cx="151216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BrowalliaUPC" pitchFamily="34" charset="-34"/>
                <a:cs typeface="BrowalliaUPC" pitchFamily="34" charset="-34"/>
              </a:rPr>
              <a:t>MYANMAR</a:t>
            </a:r>
            <a:endParaRPr lang="th-TH" sz="2800" b="1" dirty="0">
              <a:solidFill>
                <a:schemeClr val="tx1"/>
              </a:solidFill>
              <a:latin typeface="BrowalliaUPC" pitchFamily="34" charset="-34"/>
              <a:cs typeface="BrowalliaUPC" pitchFamily="34" charset="-34"/>
            </a:endParaRPr>
          </a:p>
        </p:txBody>
      </p:sp>
      <p:sp>
        <p:nvSpPr>
          <p:cNvPr id="7" name="Rectangle 6"/>
          <p:cNvSpPr/>
          <p:nvPr/>
        </p:nvSpPr>
        <p:spPr>
          <a:xfrm>
            <a:off x="3699902" y="5805264"/>
            <a:ext cx="151216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BrowalliaUPC" pitchFamily="34" charset="-34"/>
                <a:cs typeface="BrowalliaUPC" pitchFamily="34" charset="-34"/>
              </a:rPr>
              <a:t>THAILAND</a:t>
            </a:r>
            <a:endParaRPr lang="th-TH" sz="2800" b="1" dirty="0">
              <a:solidFill>
                <a:schemeClr val="tx1"/>
              </a:solidFill>
              <a:latin typeface="BrowalliaUPC" pitchFamily="34" charset="-34"/>
              <a:cs typeface="BrowalliaUPC" pitchFamily="34" charset="-34"/>
            </a:endParaRPr>
          </a:p>
        </p:txBody>
      </p:sp>
      <p:sp>
        <p:nvSpPr>
          <p:cNvPr id="8" name="Rectangle 7"/>
          <p:cNvSpPr/>
          <p:nvPr/>
        </p:nvSpPr>
        <p:spPr>
          <a:xfrm>
            <a:off x="7132581" y="3737894"/>
            <a:ext cx="151216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BrowalliaUPC" pitchFamily="34" charset="-34"/>
                <a:cs typeface="BrowalliaUPC" pitchFamily="34" charset="-34"/>
              </a:rPr>
              <a:t>LAO PDR</a:t>
            </a:r>
            <a:endParaRPr lang="th-TH" sz="2800" b="1" dirty="0">
              <a:solidFill>
                <a:schemeClr val="tx1"/>
              </a:solidFill>
              <a:latin typeface="BrowalliaUPC" pitchFamily="34" charset="-34"/>
              <a:cs typeface="BrowalliaUPC" pitchFamily="34" charset="-34"/>
            </a:endParaRPr>
          </a:p>
        </p:txBody>
      </p:sp>
      <p:sp>
        <p:nvSpPr>
          <p:cNvPr id="9" name="Rounded Rectangle 8"/>
          <p:cNvSpPr/>
          <p:nvPr/>
        </p:nvSpPr>
        <p:spPr>
          <a:xfrm>
            <a:off x="7560332" y="5661248"/>
            <a:ext cx="1260140" cy="72008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4">
                    <a:lumMod val="75000"/>
                  </a:schemeClr>
                </a:solidFill>
                <a:latin typeface="BrowalliaUPC" pitchFamily="34" charset="-34"/>
                <a:cs typeface="BrowalliaUPC" pitchFamily="34" charset="-34"/>
              </a:rPr>
              <a:t>TYPE OF GOODS</a:t>
            </a:r>
            <a:endParaRPr lang="th-TH" sz="2400" b="1" dirty="0">
              <a:solidFill>
                <a:schemeClr val="accent4">
                  <a:lumMod val="75000"/>
                </a:schemeClr>
              </a:solidFill>
              <a:latin typeface="BrowalliaUPC" pitchFamily="34" charset="-34"/>
              <a:cs typeface="BrowalliaUPC" pitchFamily="34" charset="-34"/>
            </a:endParaRPr>
          </a:p>
        </p:txBody>
      </p:sp>
      <p:sp>
        <p:nvSpPr>
          <p:cNvPr id="10" name="Down Arrow 9"/>
          <p:cNvSpPr/>
          <p:nvPr/>
        </p:nvSpPr>
        <p:spPr>
          <a:xfrm>
            <a:off x="4193106" y="2447470"/>
            <a:ext cx="252028" cy="32289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 name="Down Arrow 10"/>
          <p:cNvSpPr/>
          <p:nvPr/>
        </p:nvSpPr>
        <p:spPr>
          <a:xfrm flipV="1">
            <a:off x="4445134" y="2462612"/>
            <a:ext cx="216024" cy="31986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14" name="Group 13"/>
          <p:cNvGrpSpPr/>
          <p:nvPr/>
        </p:nvGrpSpPr>
        <p:grpSpPr>
          <a:xfrm rot="3108455">
            <a:off x="2010495" y="2176881"/>
            <a:ext cx="569061" cy="1785417"/>
            <a:chOff x="4220344" y="2615012"/>
            <a:chExt cx="612068" cy="3228920"/>
          </a:xfrm>
        </p:grpSpPr>
        <p:sp>
          <p:nvSpPr>
            <p:cNvPr id="12" name="Down Arrow 11"/>
            <p:cNvSpPr/>
            <p:nvPr/>
          </p:nvSpPr>
          <p:spPr>
            <a:xfrm>
              <a:off x="4220344" y="2615012"/>
              <a:ext cx="252028" cy="32289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Down Arrow 12"/>
            <p:cNvSpPr/>
            <p:nvPr/>
          </p:nvSpPr>
          <p:spPr>
            <a:xfrm flipV="1">
              <a:off x="4616388" y="2615012"/>
              <a:ext cx="216024" cy="31986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17" name="Group 16"/>
          <p:cNvGrpSpPr/>
          <p:nvPr/>
        </p:nvGrpSpPr>
        <p:grpSpPr>
          <a:xfrm rot="18911523">
            <a:off x="6450322" y="1982665"/>
            <a:ext cx="467752" cy="1568420"/>
            <a:chOff x="4220344" y="2615012"/>
            <a:chExt cx="612068" cy="3228920"/>
          </a:xfrm>
        </p:grpSpPr>
        <p:sp>
          <p:nvSpPr>
            <p:cNvPr id="15" name="Down Arrow 14"/>
            <p:cNvSpPr/>
            <p:nvPr/>
          </p:nvSpPr>
          <p:spPr>
            <a:xfrm>
              <a:off x="4220344" y="2615012"/>
              <a:ext cx="252028" cy="32289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6" name="Down Arrow 15"/>
            <p:cNvSpPr/>
            <p:nvPr/>
          </p:nvSpPr>
          <p:spPr>
            <a:xfrm flipV="1">
              <a:off x="4616388" y="2615012"/>
              <a:ext cx="216024" cy="31986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18" name="TextBox 17"/>
          <p:cNvSpPr txBox="1"/>
          <p:nvPr/>
        </p:nvSpPr>
        <p:spPr>
          <a:xfrm>
            <a:off x="6490519" y="2109334"/>
            <a:ext cx="2160240" cy="369332"/>
          </a:xfrm>
          <a:prstGeom prst="rect">
            <a:avLst/>
          </a:prstGeom>
          <a:noFill/>
        </p:spPr>
        <p:txBody>
          <a:bodyPr wrap="square" rtlCol="0">
            <a:spAutoFit/>
          </a:bodyPr>
          <a:lstStyle/>
          <a:p>
            <a:r>
              <a:rPr lang="en-US" dirty="0" smtClean="0"/>
              <a:t>Agriculture products</a:t>
            </a:r>
            <a:endParaRPr lang="th-TH" dirty="0"/>
          </a:p>
        </p:txBody>
      </p:sp>
      <p:sp>
        <p:nvSpPr>
          <p:cNvPr id="19" name="TextBox 18"/>
          <p:cNvSpPr txBox="1"/>
          <p:nvPr/>
        </p:nvSpPr>
        <p:spPr>
          <a:xfrm>
            <a:off x="5614834" y="2689740"/>
            <a:ext cx="1751370" cy="1477328"/>
          </a:xfrm>
          <a:prstGeom prst="rect">
            <a:avLst/>
          </a:prstGeom>
          <a:noFill/>
        </p:spPr>
        <p:txBody>
          <a:bodyPr wrap="square" rtlCol="0">
            <a:spAutoFit/>
          </a:bodyPr>
          <a:lstStyle/>
          <a:p>
            <a:r>
              <a:rPr lang="en-US" dirty="0" smtClean="0"/>
              <a:t>Timber, Agriculture products, Construction Materials</a:t>
            </a:r>
            <a:endParaRPr lang="th-TH" dirty="0"/>
          </a:p>
        </p:txBody>
      </p:sp>
      <p:sp>
        <p:nvSpPr>
          <p:cNvPr id="20" name="TextBox 19"/>
          <p:cNvSpPr txBox="1"/>
          <p:nvPr/>
        </p:nvSpPr>
        <p:spPr>
          <a:xfrm>
            <a:off x="3046553" y="4139567"/>
            <a:ext cx="1272567" cy="1477328"/>
          </a:xfrm>
          <a:prstGeom prst="rect">
            <a:avLst/>
          </a:prstGeom>
          <a:noFill/>
        </p:spPr>
        <p:txBody>
          <a:bodyPr wrap="square" rtlCol="0">
            <a:spAutoFit/>
          </a:bodyPr>
          <a:lstStyle/>
          <a:p>
            <a:r>
              <a:rPr lang="en-US" dirty="0" smtClean="0"/>
              <a:t>Vegetable, Fruits, Agriculture products, Fertilizer</a:t>
            </a:r>
            <a:endParaRPr lang="th-TH" dirty="0"/>
          </a:p>
        </p:txBody>
      </p:sp>
      <p:sp>
        <p:nvSpPr>
          <p:cNvPr id="21" name="TextBox 20"/>
          <p:cNvSpPr txBox="1"/>
          <p:nvPr/>
        </p:nvSpPr>
        <p:spPr>
          <a:xfrm>
            <a:off x="4583788" y="4168989"/>
            <a:ext cx="1272567" cy="1477328"/>
          </a:xfrm>
          <a:prstGeom prst="rect">
            <a:avLst/>
          </a:prstGeom>
          <a:noFill/>
        </p:spPr>
        <p:txBody>
          <a:bodyPr wrap="square" rtlCol="0">
            <a:spAutoFit/>
          </a:bodyPr>
          <a:lstStyle/>
          <a:p>
            <a:r>
              <a:rPr lang="en-US" dirty="0" smtClean="0"/>
              <a:t>Dry fruit,</a:t>
            </a:r>
          </a:p>
          <a:p>
            <a:r>
              <a:rPr lang="en-US" dirty="0" smtClean="0"/>
              <a:t>Fish oil, Rubbers, Consumer goods</a:t>
            </a:r>
            <a:endParaRPr lang="th-TH" dirty="0"/>
          </a:p>
        </p:txBody>
      </p:sp>
      <p:sp>
        <p:nvSpPr>
          <p:cNvPr id="22" name="TextBox 21"/>
          <p:cNvSpPr txBox="1"/>
          <p:nvPr/>
        </p:nvSpPr>
        <p:spPr>
          <a:xfrm>
            <a:off x="1160754" y="2398729"/>
            <a:ext cx="1804840" cy="369332"/>
          </a:xfrm>
          <a:prstGeom prst="rect">
            <a:avLst/>
          </a:prstGeom>
          <a:noFill/>
        </p:spPr>
        <p:txBody>
          <a:bodyPr wrap="square" rtlCol="0">
            <a:spAutoFit/>
          </a:bodyPr>
          <a:lstStyle/>
          <a:p>
            <a:r>
              <a:rPr lang="en-US" dirty="0" smtClean="0"/>
              <a:t>Steel, textile</a:t>
            </a:r>
            <a:endParaRPr lang="th-TH" dirty="0"/>
          </a:p>
        </p:txBody>
      </p:sp>
      <p:sp>
        <p:nvSpPr>
          <p:cNvPr id="23" name="TextBox 22"/>
          <p:cNvSpPr txBox="1"/>
          <p:nvPr/>
        </p:nvSpPr>
        <p:spPr>
          <a:xfrm>
            <a:off x="2270147" y="3209110"/>
            <a:ext cx="1804840" cy="369332"/>
          </a:xfrm>
          <a:prstGeom prst="rect">
            <a:avLst/>
          </a:prstGeom>
          <a:noFill/>
        </p:spPr>
        <p:txBody>
          <a:bodyPr wrap="square" rtlCol="0">
            <a:spAutoFit/>
          </a:bodyPr>
          <a:lstStyle/>
          <a:p>
            <a:r>
              <a:rPr lang="en-US" dirty="0" smtClean="0"/>
              <a:t>Wood</a:t>
            </a:r>
            <a:endParaRPr lang="th-TH" dirty="0"/>
          </a:p>
        </p:txBody>
      </p:sp>
    </p:spTree>
    <p:extLst>
      <p:ext uri="{BB962C8B-B14F-4D97-AF65-F5344CB8AC3E}">
        <p14:creationId xmlns:p14="http://schemas.microsoft.com/office/powerpoint/2010/main" val="3603898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AF7675-577B-4908-8B88-90CEE188B4E5}" type="slidenum">
              <a:rPr lang="en-US" smtClean="0"/>
              <a:pPr/>
              <a:t>8</a:t>
            </a:fld>
            <a:endParaRPr lang="en-US"/>
          </a:p>
        </p:txBody>
      </p:sp>
      <p:sp>
        <p:nvSpPr>
          <p:cNvPr id="3" name="Rectangle 2"/>
          <p:cNvSpPr/>
          <p:nvPr/>
        </p:nvSpPr>
        <p:spPr>
          <a:xfrm>
            <a:off x="179512" y="1556792"/>
            <a:ext cx="3888432" cy="3816429"/>
          </a:xfrm>
          <a:prstGeom prst="rect">
            <a:avLst/>
          </a:prstGeom>
        </p:spPr>
        <p:txBody>
          <a:bodyPr wrap="square">
            <a:spAutoFit/>
          </a:bodyPr>
          <a:lstStyle/>
          <a:p>
            <a:pPr indent="265113" eaLnBrk="0" fontAlgn="base" hangingPunct="0">
              <a:spcBef>
                <a:spcPct val="0"/>
              </a:spcBef>
              <a:spcAft>
                <a:spcPct val="0"/>
              </a:spcAft>
              <a:buFont typeface="Arial" pitchFamily="34" charset="0"/>
              <a:buChar char="•"/>
            </a:pPr>
            <a:r>
              <a:rPr lang="en-US" sz="2600" b="1" dirty="0" smtClean="0">
                <a:latin typeface="Browallia New" pitchFamily="34" charset="-34"/>
                <a:cs typeface="Browallia New" pitchFamily="34" charset="-34"/>
              </a:rPr>
              <a:t>Ports – M-L Agreement</a:t>
            </a:r>
          </a:p>
          <a:p>
            <a:pPr eaLnBrk="0" fontAlgn="base" hangingPunct="0">
              <a:spcBef>
                <a:spcPct val="0"/>
              </a:spcBef>
              <a:spcAft>
                <a:spcPct val="0"/>
              </a:spcAft>
            </a:pPr>
            <a:r>
              <a:rPr lang="en-US" sz="2400" dirty="0" smtClean="0">
                <a:latin typeface="Browallia New" pitchFamily="34" charset="-34"/>
                <a:cs typeface="Browallia New" pitchFamily="34" charset="-34"/>
              </a:rPr>
              <a:t>1</a:t>
            </a:r>
            <a:r>
              <a:rPr lang="en-US" sz="2400" dirty="0">
                <a:latin typeface="Browallia New" pitchFamily="34" charset="-34"/>
                <a:cs typeface="Browallia New" pitchFamily="34" charset="-34"/>
              </a:rPr>
              <a:t>. China – 4 ports, i.e., </a:t>
            </a:r>
            <a:r>
              <a:rPr lang="en-US" sz="2400" dirty="0" err="1">
                <a:latin typeface="Browallia New" pitchFamily="34" charset="-34"/>
                <a:cs typeface="Browallia New" pitchFamily="34" charset="-34"/>
              </a:rPr>
              <a:t>Simao</a:t>
            </a:r>
            <a:r>
              <a:rPr lang="en-US" sz="2400" dirty="0">
                <a:latin typeface="Browallia New" pitchFamily="34" charset="-34"/>
                <a:cs typeface="Browallia New" pitchFamily="34" charset="-34"/>
              </a:rPr>
              <a:t>, </a:t>
            </a:r>
            <a:r>
              <a:rPr lang="en-US" sz="2400" dirty="0" err="1">
                <a:latin typeface="Browallia New" pitchFamily="34" charset="-34"/>
                <a:cs typeface="Browallia New" pitchFamily="34" charset="-34"/>
              </a:rPr>
              <a:t>Jinghong</a:t>
            </a:r>
            <a:r>
              <a:rPr lang="en-US" sz="2400" dirty="0">
                <a:latin typeface="Browallia New" pitchFamily="34" charset="-34"/>
                <a:cs typeface="Browallia New" pitchFamily="34" charset="-34"/>
              </a:rPr>
              <a:t>, </a:t>
            </a:r>
            <a:r>
              <a:rPr lang="en-US" sz="2400" dirty="0" err="1">
                <a:latin typeface="Browallia New" pitchFamily="34" charset="-34"/>
                <a:cs typeface="Browallia New" pitchFamily="34" charset="-34"/>
              </a:rPr>
              <a:t>Menghan</a:t>
            </a:r>
            <a:r>
              <a:rPr lang="en-US" sz="2400" dirty="0">
                <a:latin typeface="Browallia New" pitchFamily="34" charset="-34"/>
                <a:cs typeface="Browallia New" pitchFamily="34" charset="-34"/>
              </a:rPr>
              <a:t> and </a:t>
            </a:r>
            <a:r>
              <a:rPr lang="en-US" sz="2400" dirty="0" err="1">
                <a:latin typeface="Browallia New" pitchFamily="34" charset="-34"/>
                <a:cs typeface="Browallia New" pitchFamily="34" charset="-34"/>
              </a:rPr>
              <a:t>Guanlei</a:t>
            </a:r>
            <a:endParaRPr lang="en-US" sz="2400" dirty="0">
              <a:latin typeface="Browallia New" pitchFamily="34" charset="-34"/>
              <a:cs typeface="Browallia New" pitchFamily="34" charset="-34"/>
            </a:endParaRPr>
          </a:p>
          <a:p>
            <a:pPr eaLnBrk="0" fontAlgn="base" hangingPunct="0">
              <a:spcBef>
                <a:spcPct val="0"/>
              </a:spcBef>
              <a:spcAft>
                <a:spcPct val="0"/>
              </a:spcAft>
            </a:pPr>
            <a:r>
              <a:rPr lang="en-US" sz="2400" dirty="0">
                <a:latin typeface="Browallia New" pitchFamily="34" charset="-34"/>
                <a:cs typeface="Browallia New" pitchFamily="34" charset="-34"/>
              </a:rPr>
              <a:t>2. Laos – 6 ports, i.e., Ban </a:t>
            </a:r>
            <a:r>
              <a:rPr lang="en-US" sz="2400" dirty="0" err="1">
                <a:latin typeface="Browallia New" pitchFamily="34" charset="-34"/>
                <a:cs typeface="Browallia New" pitchFamily="34" charset="-34"/>
              </a:rPr>
              <a:t>Sai</a:t>
            </a:r>
            <a:r>
              <a:rPr lang="en-US" sz="2400" dirty="0">
                <a:latin typeface="Browallia New" pitchFamily="34" charset="-34"/>
                <a:cs typeface="Browallia New" pitchFamily="34" charset="-34"/>
              </a:rPr>
              <a:t>, </a:t>
            </a:r>
            <a:r>
              <a:rPr lang="en-US" sz="2400" dirty="0" err="1">
                <a:latin typeface="Browallia New" pitchFamily="34" charset="-34"/>
                <a:cs typeface="Browallia New" pitchFamily="34" charset="-34"/>
              </a:rPr>
              <a:t>Xiengkok</a:t>
            </a:r>
            <a:r>
              <a:rPr lang="en-US" sz="2400" dirty="0">
                <a:latin typeface="Browallia New" pitchFamily="34" charset="-34"/>
                <a:cs typeface="Browallia New" pitchFamily="34" charset="-34"/>
              </a:rPr>
              <a:t>, </a:t>
            </a:r>
            <a:r>
              <a:rPr lang="en-US" sz="2400" dirty="0" err="1">
                <a:latin typeface="Browallia New" pitchFamily="34" charset="-34"/>
                <a:cs typeface="Browallia New" pitchFamily="34" charset="-34"/>
              </a:rPr>
              <a:t>Muangmom</a:t>
            </a:r>
            <a:r>
              <a:rPr lang="en-US" sz="2400" dirty="0">
                <a:latin typeface="Browallia New" pitchFamily="34" charset="-34"/>
                <a:cs typeface="Browallia New" pitchFamily="34" charset="-34"/>
              </a:rPr>
              <a:t>, Ban </a:t>
            </a:r>
            <a:r>
              <a:rPr lang="en-US" sz="2400" dirty="0" err="1">
                <a:latin typeface="Browallia New" pitchFamily="34" charset="-34"/>
                <a:cs typeface="Browallia New" pitchFamily="34" charset="-34"/>
              </a:rPr>
              <a:t>Khouane</a:t>
            </a:r>
            <a:r>
              <a:rPr lang="en-US" sz="2400" dirty="0">
                <a:latin typeface="Browallia New" pitchFamily="34" charset="-34"/>
                <a:cs typeface="Browallia New" pitchFamily="34" charset="-34"/>
              </a:rPr>
              <a:t>, </a:t>
            </a:r>
            <a:r>
              <a:rPr lang="en-US" sz="2400" dirty="0" err="1">
                <a:latin typeface="Browallia New" pitchFamily="34" charset="-34"/>
                <a:cs typeface="Browallia New" pitchFamily="34" charset="-34"/>
              </a:rPr>
              <a:t>Huayxai</a:t>
            </a:r>
            <a:r>
              <a:rPr lang="en-US" sz="2400" dirty="0">
                <a:latin typeface="Browallia New" pitchFamily="34" charset="-34"/>
                <a:cs typeface="Browallia New" pitchFamily="34" charset="-34"/>
              </a:rPr>
              <a:t>  and </a:t>
            </a:r>
            <a:r>
              <a:rPr lang="en-US" sz="2400" dirty="0" err="1">
                <a:latin typeface="Browallia New" pitchFamily="34" charset="-34"/>
                <a:cs typeface="Browallia New" pitchFamily="34" charset="-34"/>
              </a:rPr>
              <a:t>Luangprabang</a:t>
            </a:r>
            <a:endParaRPr lang="en-US" sz="2400" dirty="0">
              <a:latin typeface="Browallia New" pitchFamily="34" charset="-34"/>
              <a:cs typeface="Browallia New" pitchFamily="34" charset="-34"/>
            </a:endParaRPr>
          </a:p>
          <a:p>
            <a:pPr eaLnBrk="0" fontAlgn="base" hangingPunct="0">
              <a:spcBef>
                <a:spcPct val="0"/>
              </a:spcBef>
              <a:spcAft>
                <a:spcPct val="0"/>
              </a:spcAft>
            </a:pPr>
            <a:r>
              <a:rPr lang="en-US" sz="2400" dirty="0">
                <a:latin typeface="Browallia New" pitchFamily="34" charset="-34"/>
                <a:cs typeface="Browallia New" pitchFamily="34" charset="-34"/>
              </a:rPr>
              <a:t>3. Myanmar – 2 ports, i.e., Wan </a:t>
            </a:r>
            <a:r>
              <a:rPr lang="en-US" sz="2400" dirty="0" err="1">
                <a:latin typeface="Browallia New" pitchFamily="34" charset="-34"/>
                <a:cs typeface="Browallia New" pitchFamily="34" charset="-34"/>
              </a:rPr>
              <a:t>Seng</a:t>
            </a:r>
            <a:r>
              <a:rPr lang="en-US" sz="2400" dirty="0">
                <a:latin typeface="Browallia New" pitchFamily="34" charset="-34"/>
                <a:cs typeface="Browallia New" pitchFamily="34" charset="-34"/>
              </a:rPr>
              <a:t> and Wan Pong</a:t>
            </a:r>
          </a:p>
          <a:p>
            <a:pPr eaLnBrk="0" fontAlgn="base" hangingPunct="0">
              <a:spcBef>
                <a:spcPct val="0"/>
              </a:spcBef>
              <a:spcAft>
                <a:spcPct val="0"/>
              </a:spcAft>
            </a:pPr>
            <a:r>
              <a:rPr lang="en-US" sz="2400" dirty="0">
                <a:latin typeface="Browallia New" pitchFamily="34" charset="-34"/>
                <a:cs typeface="Browallia New" pitchFamily="34" charset="-34"/>
              </a:rPr>
              <a:t>4. Thailand – 2 ports, i.e., Chiang </a:t>
            </a:r>
            <a:r>
              <a:rPr lang="en-US" sz="2400" dirty="0" err="1">
                <a:latin typeface="Browallia New" pitchFamily="34" charset="-34"/>
                <a:cs typeface="Browallia New" pitchFamily="34" charset="-34"/>
              </a:rPr>
              <a:t>Saen</a:t>
            </a:r>
            <a:r>
              <a:rPr lang="en-US" sz="2400" dirty="0">
                <a:latin typeface="Browallia New" pitchFamily="34" charset="-34"/>
                <a:cs typeface="Browallia New" pitchFamily="34" charset="-34"/>
              </a:rPr>
              <a:t> and Chiang </a:t>
            </a:r>
            <a:r>
              <a:rPr lang="en-US" sz="2400" dirty="0" err="1">
                <a:latin typeface="Browallia New" pitchFamily="34" charset="-34"/>
                <a:cs typeface="Browallia New" pitchFamily="34" charset="-34"/>
              </a:rPr>
              <a:t>Khong</a:t>
            </a:r>
            <a:endParaRPr lang="en-US" sz="2400" dirty="0">
              <a:latin typeface="Browallia New" pitchFamily="34" charset="-34"/>
              <a:cs typeface="Browallia New" pitchFamily="34" charset="-34"/>
            </a:endParaRPr>
          </a:p>
        </p:txBody>
      </p:sp>
      <p:sp>
        <p:nvSpPr>
          <p:cNvPr id="4"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Overview of Transportation on Mekong River</a:t>
            </a:r>
          </a:p>
          <a:p>
            <a:pPr lvl="0" indent="6350" algn="ctr" fontAlgn="base">
              <a:spcBef>
                <a:spcPct val="0"/>
              </a:spcBef>
              <a:spcAft>
                <a:spcPct val="0"/>
              </a:spcAft>
            </a:pPr>
            <a:endParaRPr lang="th-TH" sz="3600" dirty="0" smtClean="0">
              <a:solidFill>
                <a:schemeClr val="tx1"/>
              </a:solidFill>
              <a:latin typeface="Arial" pitchFamily="34" charset="0"/>
              <a:cs typeface="Angsana New" pitchFamily="18" charset="-34"/>
            </a:endParaRPr>
          </a:p>
        </p:txBody>
      </p:sp>
      <p:grpSp>
        <p:nvGrpSpPr>
          <p:cNvPr id="7" name="Group 6"/>
          <p:cNvGrpSpPr/>
          <p:nvPr/>
        </p:nvGrpSpPr>
        <p:grpSpPr>
          <a:xfrm>
            <a:off x="4012828" y="1793389"/>
            <a:ext cx="5086074" cy="3795851"/>
            <a:chOff x="4012828" y="1793389"/>
            <a:chExt cx="5086074" cy="3795851"/>
          </a:xfrm>
        </p:grpSpPr>
        <p:pic>
          <p:nvPicPr>
            <p:cNvPr id="235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828" y="1844824"/>
              <a:ext cx="508607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838" y="1793389"/>
              <a:ext cx="48196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05643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AF7675-577B-4908-8B88-90CEE188B4E5}" type="slidenum">
              <a:rPr lang="en-US" smtClean="0"/>
              <a:pPr/>
              <a:t>9</a:t>
            </a:fld>
            <a:endParaRPr lang="en-US"/>
          </a:p>
        </p:txBody>
      </p:sp>
      <p:sp>
        <p:nvSpPr>
          <p:cNvPr id="3" name="Rectangle 2"/>
          <p:cNvSpPr/>
          <p:nvPr/>
        </p:nvSpPr>
        <p:spPr>
          <a:xfrm>
            <a:off x="179512" y="1556792"/>
            <a:ext cx="3888432" cy="4247317"/>
          </a:xfrm>
          <a:prstGeom prst="rect">
            <a:avLst/>
          </a:prstGeom>
        </p:spPr>
        <p:txBody>
          <a:bodyPr wrap="square">
            <a:spAutoFit/>
          </a:bodyPr>
          <a:lstStyle/>
          <a:p>
            <a:pPr indent="265113" eaLnBrk="0" fontAlgn="base" hangingPunct="0">
              <a:spcBef>
                <a:spcPct val="0"/>
              </a:spcBef>
              <a:spcAft>
                <a:spcPct val="0"/>
              </a:spcAft>
              <a:buFont typeface="Arial" pitchFamily="34" charset="0"/>
              <a:buChar char="•"/>
            </a:pPr>
            <a:r>
              <a:rPr lang="en-US" sz="2800" b="1" dirty="0" err="1" smtClean="0">
                <a:latin typeface="Browallia New" pitchFamily="34" charset="-34"/>
                <a:cs typeface="Browallia New" pitchFamily="34" charset="-34"/>
              </a:rPr>
              <a:t>Simao</a:t>
            </a:r>
            <a:r>
              <a:rPr lang="en-US" sz="2800" b="1" dirty="0" smtClean="0">
                <a:latin typeface="Browallia New" pitchFamily="34" charset="-34"/>
                <a:cs typeface="Browallia New" pitchFamily="34" charset="-34"/>
              </a:rPr>
              <a:t> Port, Yunnan, PRC</a:t>
            </a:r>
          </a:p>
          <a:p>
            <a:pPr marL="457200" indent="-4572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Most upstream location</a:t>
            </a:r>
          </a:p>
          <a:p>
            <a:pPr marL="457200" indent="-4572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Can </a:t>
            </a:r>
            <a:r>
              <a:rPr lang="en-US" sz="2400" dirty="0">
                <a:latin typeface="Browallia New" pitchFamily="34" charset="-34"/>
                <a:cs typeface="Browallia New" pitchFamily="34" charset="-34"/>
              </a:rPr>
              <a:t>serve two 120-DWT vessels. </a:t>
            </a:r>
            <a:endParaRPr lang="en-US" sz="2400" dirty="0" smtClean="0">
              <a:latin typeface="Browallia New" pitchFamily="34" charset="-34"/>
              <a:cs typeface="Browallia New" pitchFamily="34" charset="-34"/>
            </a:endParaRPr>
          </a:p>
          <a:p>
            <a:pPr marL="457200" indent="-4572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Capacity </a:t>
            </a:r>
            <a:r>
              <a:rPr lang="en-US" sz="2400" dirty="0">
                <a:latin typeface="Browallia New" pitchFamily="34" charset="-34"/>
                <a:cs typeface="Browallia New" pitchFamily="34" charset="-34"/>
              </a:rPr>
              <a:t>is </a:t>
            </a:r>
            <a:r>
              <a:rPr lang="en-US" sz="2400" dirty="0" smtClean="0">
                <a:latin typeface="Browallia New" pitchFamily="34" charset="-34"/>
                <a:cs typeface="Browallia New" pitchFamily="34" charset="-34"/>
              </a:rPr>
              <a:t>300,000 </a:t>
            </a:r>
            <a:r>
              <a:rPr lang="en-US" sz="2400" dirty="0">
                <a:latin typeface="Browallia New" pitchFamily="34" charset="-34"/>
                <a:cs typeface="Browallia New" pitchFamily="34" charset="-34"/>
              </a:rPr>
              <a:t>tons per year </a:t>
            </a:r>
            <a:endParaRPr lang="en-US" sz="2400" dirty="0" smtClean="0">
              <a:latin typeface="Browallia New" pitchFamily="34" charset="-34"/>
              <a:cs typeface="Browallia New" pitchFamily="34" charset="-34"/>
            </a:endParaRPr>
          </a:p>
          <a:p>
            <a:pPr marL="457200" indent="-457200" eaLnBrk="0" fontAlgn="base" hangingPunct="0">
              <a:spcBef>
                <a:spcPct val="0"/>
              </a:spcBef>
              <a:spcAft>
                <a:spcPct val="0"/>
              </a:spcAft>
              <a:buFont typeface="Wingdings" pitchFamily="2" charset="2"/>
              <a:buChar char="Ø"/>
            </a:pPr>
            <a:endParaRPr lang="en-US" sz="2400" dirty="0" smtClean="0">
              <a:latin typeface="Browallia New" pitchFamily="34" charset="-34"/>
              <a:cs typeface="Browallia New" pitchFamily="34" charset="-34"/>
            </a:endParaRPr>
          </a:p>
          <a:p>
            <a:pPr marL="457200" indent="-457200" eaLnBrk="0" fontAlgn="base" hangingPunct="0">
              <a:spcBef>
                <a:spcPct val="0"/>
              </a:spcBef>
              <a:spcAft>
                <a:spcPct val="0"/>
              </a:spcAft>
              <a:buFont typeface="Wingdings" pitchFamily="2" charset="2"/>
              <a:buChar char="Ø"/>
            </a:pPr>
            <a:endParaRPr lang="en-US" sz="2400" dirty="0" smtClean="0">
              <a:latin typeface="Browallia New" pitchFamily="34" charset="-34"/>
              <a:cs typeface="Browallia New" pitchFamily="34" charset="-34"/>
            </a:endParaRPr>
          </a:p>
          <a:p>
            <a:pPr marL="342900" indent="-342900" eaLnBrk="0" fontAlgn="base" hangingPunct="0">
              <a:spcBef>
                <a:spcPct val="0"/>
              </a:spcBef>
              <a:spcAft>
                <a:spcPct val="0"/>
              </a:spcAft>
              <a:buFont typeface="Arial" pitchFamily="34" charset="0"/>
              <a:buChar char="•"/>
            </a:pPr>
            <a:r>
              <a:rPr lang="en-US" sz="2800" b="1" dirty="0" err="1" smtClean="0">
                <a:latin typeface="Browallia New" pitchFamily="34" charset="-34"/>
                <a:cs typeface="Browallia New" pitchFamily="34" charset="-34"/>
              </a:rPr>
              <a:t>Jinghong</a:t>
            </a:r>
            <a:r>
              <a:rPr lang="en-US" sz="2800" b="1" dirty="0" smtClean="0">
                <a:latin typeface="Browallia New" pitchFamily="34" charset="-34"/>
                <a:cs typeface="Browallia New" pitchFamily="34" charset="-34"/>
              </a:rPr>
              <a:t> Port, Yunnan, PRC</a:t>
            </a:r>
          </a:p>
          <a:p>
            <a:pPr marL="342900" indent="-3429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Can </a:t>
            </a:r>
            <a:r>
              <a:rPr lang="en-US" sz="2400" dirty="0">
                <a:latin typeface="Browallia New" pitchFamily="34" charset="-34"/>
                <a:cs typeface="Browallia New" pitchFamily="34" charset="-34"/>
              </a:rPr>
              <a:t>serve two 100-DWT vessels. </a:t>
            </a:r>
            <a:endParaRPr lang="en-US" sz="2400" dirty="0" smtClean="0">
              <a:latin typeface="Browallia New" pitchFamily="34" charset="-34"/>
              <a:cs typeface="Browallia New" pitchFamily="34" charset="-34"/>
            </a:endParaRPr>
          </a:p>
          <a:p>
            <a:pPr marL="342900" indent="-3429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Capacity </a:t>
            </a:r>
            <a:r>
              <a:rPr lang="en-US" sz="2400" dirty="0">
                <a:latin typeface="Browallia New" pitchFamily="34" charset="-34"/>
                <a:cs typeface="Browallia New" pitchFamily="34" charset="-34"/>
              </a:rPr>
              <a:t>is </a:t>
            </a:r>
            <a:r>
              <a:rPr lang="en-US" sz="2400" dirty="0" smtClean="0">
                <a:latin typeface="Browallia New" pitchFamily="34" charset="-34"/>
                <a:cs typeface="Browallia New" pitchFamily="34" charset="-34"/>
              </a:rPr>
              <a:t>150,000 </a:t>
            </a:r>
            <a:r>
              <a:rPr lang="en-US" sz="2400" dirty="0">
                <a:latin typeface="Browallia New" pitchFamily="34" charset="-34"/>
                <a:cs typeface="Browallia New" pitchFamily="34" charset="-34"/>
              </a:rPr>
              <a:t>tons per </a:t>
            </a:r>
            <a:r>
              <a:rPr lang="en-US" sz="2400" dirty="0" smtClean="0">
                <a:latin typeface="Browallia New" pitchFamily="34" charset="-34"/>
                <a:cs typeface="Browallia New" pitchFamily="34" charset="-34"/>
              </a:rPr>
              <a:t>year</a:t>
            </a:r>
          </a:p>
          <a:p>
            <a:pPr marL="342900" indent="-342900" eaLnBrk="0" fontAlgn="base" hangingPunct="0">
              <a:spcBef>
                <a:spcPct val="0"/>
              </a:spcBef>
              <a:spcAft>
                <a:spcPct val="0"/>
              </a:spcAft>
              <a:buFont typeface="Wingdings" pitchFamily="2" charset="2"/>
              <a:buChar char="Ø"/>
            </a:pPr>
            <a:r>
              <a:rPr lang="en-US" sz="2400" dirty="0" smtClean="0">
                <a:latin typeface="Browallia New" pitchFamily="34" charset="-34"/>
                <a:cs typeface="Browallia New" pitchFamily="34" charset="-34"/>
              </a:rPr>
              <a:t>Use for </a:t>
            </a:r>
            <a:r>
              <a:rPr lang="en-US" sz="2400" dirty="0">
                <a:latin typeface="Browallia New" pitchFamily="34" charset="-34"/>
                <a:cs typeface="Browallia New" pitchFamily="34" charset="-34"/>
              </a:rPr>
              <a:t>tourist passenger transport from Yunnan to </a:t>
            </a:r>
            <a:r>
              <a:rPr lang="en-US" sz="2400" dirty="0" err="1" smtClean="0">
                <a:latin typeface="Browallia New" pitchFamily="34" charset="-34"/>
                <a:cs typeface="Browallia New" pitchFamily="34" charset="-34"/>
              </a:rPr>
              <a:t>Luangprabang</a:t>
            </a:r>
            <a:r>
              <a:rPr lang="en-US" sz="2400" dirty="0" smtClean="0">
                <a:latin typeface="Browallia New" pitchFamily="34" charset="-34"/>
                <a:cs typeface="Browallia New" pitchFamily="34" charset="-34"/>
              </a:rPr>
              <a:t> </a:t>
            </a:r>
          </a:p>
        </p:txBody>
      </p:sp>
      <p:sp>
        <p:nvSpPr>
          <p:cNvPr id="4" name="ชื่อเรื่อง 4"/>
          <p:cNvSpPr txBox="1">
            <a:spLocks/>
          </p:cNvSpPr>
          <p:nvPr/>
        </p:nvSpPr>
        <p:spPr>
          <a:xfrm>
            <a:off x="0" y="836712"/>
            <a:ext cx="9144000" cy="500066"/>
          </a:xfrm>
          <a:prstGeom prst="rect">
            <a:avLst/>
          </a:prstGeom>
          <a:ln/>
        </p:spPr>
        <p:style>
          <a:lnRef idx="1">
            <a:schemeClr val="accent6"/>
          </a:lnRef>
          <a:fillRef idx="3">
            <a:schemeClr val="accent6"/>
          </a:fillRef>
          <a:effectRef idx="2">
            <a:schemeClr val="accent6"/>
          </a:effectRef>
          <a:fontRef idx="minor">
            <a:schemeClr val="lt1"/>
          </a:fontRef>
        </p:style>
        <p:txBody>
          <a:bodyPr/>
          <a:lstStyle/>
          <a:p>
            <a:pPr lvl="0" indent="6350" algn="ctr" fontAlgn="base">
              <a:spcBef>
                <a:spcPct val="0"/>
              </a:spcBef>
              <a:spcAft>
                <a:spcPct val="0"/>
              </a:spcAft>
            </a:pPr>
            <a:r>
              <a:rPr lang="en-US" sz="3600" b="1" dirty="0" smtClean="0">
                <a:solidFill>
                  <a:schemeClr val="tx1"/>
                </a:solidFill>
                <a:latin typeface="Browallia New" pitchFamily="34" charset="-34"/>
                <a:cs typeface="Browallia New" pitchFamily="34" charset="-34"/>
              </a:rPr>
              <a:t>Overview of Transportation on Mekong River</a:t>
            </a:r>
          </a:p>
          <a:p>
            <a:pPr lvl="0" indent="6350" algn="ctr" fontAlgn="base">
              <a:spcBef>
                <a:spcPct val="0"/>
              </a:spcBef>
              <a:spcAft>
                <a:spcPct val="0"/>
              </a:spcAft>
            </a:pPr>
            <a:endParaRPr lang="th-TH" sz="3600" dirty="0" smtClean="0">
              <a:solidFill>
                <a:schemeClr val="tx1"/>
              </a:solidFill>
              <a:latin typeface="Arial" pitchFamily="34" charset="0"/>
              <a:cs typeface="Angsana New" pitchFamily="18" charset="-34"/>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938" y="1391255"/>
            <a:ext cx="3810000" cy="2504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938" y="4061430"/>
            <a:ext cx="3810000" cy="269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824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7901</TotalTime>
  <Words>2122</Words>
  <Application>Microsoft Office PowerPoint</Application>
  <PresentationFormat>นำเสนอทางหน้าจอ (4:3)</PresentationFormat>
  <Paragraphs>260</Paragraphs>
  <Slides>26</Slides>
  <Notes>3</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26</vt:i4>
      </vt:variant>
    </vt:vector>
  </HeadingPairs>
  <TitlesOfParts>
    <vt:vector size="27" baseType="lpstr">
      <vt:lpstr>Office Theme</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ภาพนิ่ง 1</dc:title>
  <dc:creator>ning</dc:creator>
  <cp:lastModifiedBy>002</cp:lastModifiedBy>
  <cp:revision>407</cp:revision>
  <cp:lastPrinted>2015-02-23T11:43:11Z</cp:lastPrinted>
  <dcterms:created xsi:type="dcterms:W3CDTF">2011-03-10T07:06:14Z</dcterms:created>
  <dcterms:modified xsi:type="dcterms:W3CDTF">2015-04-01T06:36:08Z</dcterms:modified>
</cp:coreProperties>
</file>